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2"/>
    <p:sldId id="276" r:id="rId3"/>
    <p:sldId id="278" r:id="rId4"/>
    <p:sldId id="277" r:id="rId5"/>
    <p:sldId id="280" r:id="rId6"/>
    <p:sldId id="281" r:id="rId7"/>
    <p:sldId id="282" r:id="rId8"/>
    <p:sldId id="283" r:id="rId9"/>
    <p:sldId id="284" r:id="rId10"/>
    <p:sldId id="285" r:id="rId11"/>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theme/theme1.xml" Type="http://schemas.openxmlformats.org/officeDocument/2006/relationships/theme"/><Relationship Id="rId3" Target="../slideLayouts/slideLayout3.xml" Type="http://schemas.openxmlformats.org/officeDocument/2006/relationships/slideLayout"/><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6" Target="../media/image3.jpeg" Type="http://schemas.openxmlformats.org/officeDocument/2006/relationships/image"/><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media/image2.jpeg" Type="http://schemas.openxmlformats.org/officeDocument/2006/relationships/image"/><Relationship Id="rId10" Target="../slideLayouts/slideLayout10.xml" Type="http://schemas.openxmlformats.org/officeDocument/2006/relationships/slideLayout"/><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media/image1.png"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2"/>
          <p:cNvPicPr/>
          <p:nvPr/>
        </p:nvPicPr>
        <p:blipFill>
          <a:blip r:embed="rId14" cstate="screen">
            <a:extLst>
              <a:ext uri="{28A0092B-C50C-407E-A947-70E740481C1C}">
                <a14:useLocalDpi xmlns:a14="http://schemas.microsoft.com/office/drawing/2010/main"/>
              </a:ext>
            </a:extLst>
          </a:blip>
          <a:stretch>
            <a:fillRect/>
          </a:stretch>
        </p:blipFill>
        <p:spPr>
          <a:xfrm>
            <a:off x="6893280" y="0"/>
            <a:ext cx="2241360" cy="475920"/>
          </a:xfrm>
          <a:prstGeom prst="rect">
            <a:avLst/>
          </a:prstGeom>
        </p:spPr>
      </p:pic>
      <p:pic>
        <p:nvPicPr>
          <p:cNvPr id="7" name="Picture 3"/>
          <p:cNvPicPr/>
          <p:nvPr/>
        </p:nvPicPr>
        <p:blipFill>
          <a:blip r:embed="rId15" cstate="screen">
            <a:extLst>
              <a:ext uri="{28A0092B-C50C-407E-A947-70E740481C1C}">
                <a14:useLocalDpi xmlns:a14="http://schemas.microsoft.com/office/drawing/2010/main"/>
              </a:ext>
            </a:extLst>
          </a:blip>
          <a:stretch>
            <a:fillRect/>
          </a:stretch>
        </p:blipFill>
        <p:spPr>
          <a:xfrm>
            <a:off x="499320" y="5827320"/>
            <a:ext cx="8635320" cy="798120"/>
          </a:xfrm>
          <a:prstGeom prst="rect">
            <a:avLst/>
          </a:prstGeom>
        </p:spPr>
      </p:pic>
      <p:pic>
        <p:nvPicPr>
          <p:cNvPr id="2" name="Picture 4"/>
          <p:cNvPicPr/>
          <p:nvPr/>
        </p:nvPicPr>
        <p:blipFill>
          <a:blip r:embed="rId16"/>
          <a:stretch>
            <a:fillRect/>
          </a:stretch>
        </p:blipFill>
        <p:spPr>
          <a:xfrm>
            <a:off x="0" y="6302160"/>
            <a:ext cx="2663280" cy="323280"/>
          </a:xfrm>
          <a:prstGeom prst="rect">
            <a:avLst/>
          </a:prstGeom>
        </p:spPr>
      </p:pic>
      <p:sp>
        <p:nvSpPr>
          <p:cNvPr id="3" name="CustomShape 1"/>
          <p:cNvSpPr/>
          <p:nvPr/>
        </p:nvSpPr>
        <p:spPr>
          <a:xfrm>
            <a:off x="482760" y="4282920"/>
            <a:ext cx="8977680" cy="3015360"/>
          </a:xfrm>
          <a:prstGeom prst="rect">
            <a:avLst/>
          </a:prstGeom>
        </p:spPr>
        <p:txBody>
          <a:bodyPr lIns="90000" tIns="45000" rIns="90000" bIns="45000"/>
          <a:lstStyle/>
          <a:p>
            <a:pPr>
              <a:lnSpc>
                <a:spcPct val="100000"/>
              </a:lnSpc>
            </a:pPr>
            <a:r>
              <a:rPr lang="fr-FR" sz="9600">
                <a:solidFill>
                  <a:srgbClr val="D9D9D9"/>
                </a:solidFill>
                <a:latin typeface="Agency FB"/>
              </a:rPr>
              <a:t>Document de travail </a:t>
            </a:r>
            <a:endParaRPr/>
          </a:p>
        </p:txBody>
      </p:sp>
      <p:sp>
        <p:nvSpPr>
          <p:cNvPr id="4" name="PlaceHolder 2"/>
          <p:cNvSpPr>
            <a:spLocks noGrp="1"/>
          </p:cNvSpPr>
          <p:nvPr>
            <p:ph type="title"/>
          </p:nvPr>
        </p:nvSpPr>
        <p:spPr>
          <a:xfrm>
            <a:off x="457200" y="273600"/>
            <a:ext cx="8229240" cy="1144800"/>
          </a:xfrm>
          <a:prstGeom prst="rect">
            <a:avLst/>
          </a:prstGeom>
        </p:spPr>
        <p:txBody>
          <a:bodyPr wrap="none" lIns="0" tIns="0" rIns="0" bIns="0" anchor="ctr"/>
          <a:lstStyle/>
          <a:p>
            <a:pPr algn="ctr"/>
            <a:r>
              <a:rPr lang="fr-FR"/>
              <a:t>Cliquez pour éditer le format du texte-titre</a:t>
            </a:r>
            <a:endParaRPr/>
          </a:p>
        </p:txBody>
      </p:sp>
      <p:sp>
        <p:nvSpPr>
          <p:cNvPr id="5" name="PlaceHolder 3"/>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115640" y="2709000"/>
            <a:ext cx="7185960" cy="3181320"/>
          </a:xfrm>
          <a:prstGeom prst="rightArrow">
            <a:avLst>
              <a:gd name="adj1" fmla="val 50000"/>
              <a:gd name="adj2" fmla="val 50000"/>
            </a:avLst>
          </a:prstGeom>
          <a:solidFill>
            <a:srgbClr val="1F497D"/>
          </a:solidFill>
          <a:ln w="25560">
            <a:solidFill>
              <a:srgbClr val="EEECE1"/>
            </a:solidFill>
            <a:round/>
          </a:ln>
        </p:spPr>
      </p:sp>
      <p:sp>
        <p:nvSpPr>
          <p:cNvPr id="118" name="CustomShape 2"/>
          <p:cNvSpPr/>
          <p:nvPr/>
        </p:nvSpPr>
        <p:spPr>
          <a:xfrm>
            <a:off x="1187640" y="3056040"/>
            <a:ext cx="5887800" cy="2485440"/>
          </a:xfrm>
          <a:prstGeom prst="rect">
            <a:avLst/>
          </a:prstGeom>
        </p:spPr>
        <p:txBody>
          <a:bodyPr lIns="0" tIns="406440" rIns="0" bIns="406440" anchor="ctr"/>
          <a:lstStyle/>
          <a:p>
            <a:pPr algn="ctr">
              <a:lnSpc>
                <a:spcPct val="90000"/>
              </a:lnSpc>
            </a:pPr>
            <a:r>
              <a:rPr lang="fr-FR" sz="4000" b="1" dirty="0">
                <a:solidFill>
                  <a:srgbClr val="FFFFFF"/>
                </a:solidFill>
                <a:latin typeface="Agency FB"/>
              </a:rPr>
              <a:t>Communication / implication des habitants / vulgarisation / pédagogie</a:t>
            </a:r>
            <a:endParaRPr dirty="0"/>
          </a:p>
        </p:txBody>
      </p:sp>
      <p:sp>
        <p:nvSpPr>
          <p:cNvPr id="119" name="CustomShape 3"/>
          <p:cNvSpPr/>
          <p:nvPr/>
        </p:nvSpPr>
        <p:spPr>
          <a:xfrm>
            <a:off x="-22320" y="1052640"/>
            <a:ext cx="8963640" cy="3105360"/>
          </a:xfrm>
          <a:prstGeom prst="rect">
            <a:avLst/>
          </a:prstGeom>
        </p:spPr>
        <p:txBody>
          <a:bodyPr lIns="90000" tIns="45000" rIns="90000" bIns="45000"/>
          <a:lstStyle/>
          <a:p>
            <a:pPr>
              <a:lnSpc>
                <a:spcPts val="622"/>
              </a:lnSpc>
              <a:buFont typeface="Calibri"/>
              <a:buAutoNum type="romanUcPeriod"/>
            </a:pPr>
            <a:r>
              <a:rPr lang="fr-FR" sz="6600">
                <a:solidFill>
                  <a:srgbClr val="002060"/>
                </a:solidFill>
                <a:latin typeface="Agency FB"/>
              </a:rPr>
              <a:t>Outils de renforcement de la biodiversité en ville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10440" y="0"/>
            <a:ext cx="674964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b="1">
                <a:solidFill>
                  <a:srgbClr val="006699"/>
                </a:solidFill>
                <a:latin typeface="Agency FB"/>
              </a:rPr>
              <a:t>Inciter à consommer bio</a:t>
            </a:r>
            <a:endParaRPr/>
          </a:p>
        </p:txBody>
      </p:sp>
      <p:sp>
        <p:nvSpPr>
          <p:cNvPr id="209" name="CustomShape 2"/>
          <p:cNvSpPr/>
          <p:nvPr/>
        </p:nvSpPr>
        <p:spPr>
          <a:xfrm>
            <a:off x="583560" y="2259720"/>
            <a:ext cx="7776000" cy="1377720"/>
          </a:xfrm>
          <a:prstGeom prst="rect">
            <a:avLst/>
          </a:prstGeom>
        </p:spPr>
        <p:txBody>
          <a:bodyPr lIns="90000" tIns="45000" rIns="90000" bIns="45000"/>
          <a:lstStyle/>
          <a:p>
            <a:pPr>
              <a:lnSpc>
                <a:spcPct val="100000"/>
              </a:lnSpc>
            </a:pPr>
            <a:endParaRPr/>
          </a:p>
          <a:p>
            <a:pPr>
              <a:lnSpc>
                <a:spcPct val="100000"/>
              </a:lnSpc>
            </a:pPr>
            <a:endParaRPr/>
          </a:p>
          <a:p>
            <a:pPr>
              <a:lnSpc>
                <a:spcPct val="100000"/>
              </a:lnSpc>
            </a:pPr>
            <a:r>
              <a:rPr lang="fr-FR" sz="2400" b="1">
                <a:solidFill>
                  <a:srgbClr val="006699"/>
                </a:solidFill>
                <a:latin typeface="Arial"/>
              </a:rPr>
              <a:t>Restauration municipale : favoriser les produits locaux de saison</a:t>
            </a:r>
            <a:endParaRPr/>
          </a:p>
          <a:p>
            <a:pPr algn="ctr">
              <a:lnSpc>
                <a:spcPct val="100000"/>
              </a:lnSpc>
            </a:pPr>
            <a:r>
              <a:rPr lang="fr-FR" sz="2400" b="1">
                <a:solidFill>
                  <a:srgbClr val="FF0000"/>
                </a:solidFill>
                <a:latin typeface="Arial"/>
              </a:rPr>
              <a:t>27% </a:t>
            </a:r>
            <a:r>
              <a:rPr lang="fr-FR" sz="2400" b="1">
                <a:solidFill>
                  <a:srgbClr val="006699"/>
                </a:solidFill>
                <a:latin typeface="Arial"/>
              </a:rPr>
              <a:t>de produits bios </a:t>
            </a:r>
            <a:r>
              <a:rPr lang="fr-FR" sz="2400" b="1">
                <a:solidFill>
                  <a:srgbClr val="DC2300"/>
                </a:solidFill>
                <a:latin typeface="Arial"/>
              </a:rPr>
              <a:t>(voir christophe bouilleau pour confirmer les chiffres et avoir + de précision)</a:t>
            </a:r>
            <a:endParaRPr/>
          </a:p>
        </p:txBody>
      </p:sp>
      <p:sp>
        <p:nvSpPr>
          <p:cNvPr id="210" name="TextShape 3"/>
          <p:cNvSpPr txBox="1"/>
          <p:nvPr/>
        </p:nvSpPr>
        <p:spPr>
          <a:xfrm>
            <a:off x="792000" y="1152000"/>
            <a:ext cx="6624000" cy="346680"/>
          </a:xfrm>
          <a:prstGeom prst="rect">
            <a:avLst/>
          </a:prstGeom>
        </p:spPr>
        <p:txBody>
          <a:bodyPr wrap="none" lIns="90000" tIns="45000" rIns="90000" bIns="45000"/>
          <a:lstStyle/>
          <a:p>
            <a:r>
              <a:rPr lang="fr-FR">
                <a:solidFill>
                  <a:srgbClr val="DC2300"/>
                </a:solidFill>
              </a:rPr>
              <a:t>Je pense qu'il faut en parler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10440" y="0"/>
            <a:ext cx="674964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000">
                <a:solidFill>
                  <a:srgbClr val="002060"/>
                </a:solidFill>
                <a:latin typeface="Agency FB"/>
                <a:ea typeface="Arial Unicode MS"/>
              </a:rPr>
              <a:t>Favoriser la biodiversité nocturne</a:t>
            </a:r>
            <a:endParaRPr/>
          </a:p>
        </p:txBody>
      </p:sp>
      <p:pic>
        <p:nvPicPr>
          <p:cNvPr id="121" name="Picture 10"/>
          <p:cNvPicPr/>
          <p:nvPr/>
        </p:nvPicPr>
        <p:blipFill>
          <a:blip r:embed="rId2" cstate="screen">
            <a:extLst>
              <a:ext uri="{28A0092B-C50C-407E-A947-70E740481C1C}">
                <a14:useLocalDpi xmlns:a14="http://schemas.microsoft.com/office/drawing/2010/main"/>
              </a:ext>
            </a:extLst>
          </a:blip>
          <a:stretch>
            <a:fillRect/>
          </a:stretch>
        </p:blipFill>
        <p:spPr>
          <a:xfrm>
            <a:off x="1008000" y="1656000"/>
            <a:ext cx="3357360" cy="1944000"/>
          </a:xfrm>
          <a:prstGeom prst="rect">
            <a:avLst/>
          </a:prstGeom>
          <a:ln w="9360">
            <a:solidFill>
              <a:srgbClr val="FFFFFF"/>
            </a:solidFill>
            <a:miter/>
          </a:ln>
        </p:spPr>
      </p:pic>
      <p:pic>
        <p:nvPicPr>
          <p:cNvPr id="122" name="Picture 12"/>
          <p:cNvPicPr/>
          <p:nvPr/>
        </p:nvPicPr>
        <p:blipFill>
          <a:blip r:embed="rId3" cstate="screen">
            <a:extLst>
              <a:ext uri="{28A0092B-C50C-407E-A947-70E740481C1C}">
                <a14:useLocalDpi xmlns:a14="http://schemas.microsoft.com/office/drawing/2010/main"/>
              </a:ext>
            </a:extLst>
          </a:blip>
          <a:stretch>
            <a:fillRect/>
          </a:stretch>
        </p:blipFill>
        <p:spPr>
          <a:xfrm>
            <a:off x="5760000" y="2808000"/>
            <a:ext cx="1622160" cy="1033560"/>
          </a:xfrm>
          <a:prstGeom prst="rect">
            <a:avLst/>
          </a:prstGeom>
          <a:ln w="9360">
            <a:solidFill>
              <a:srgbClr val="FFFFFF"/>
            </a:solidFill>
            <a:miter/>
          </a:ln>
        </p:spPr>
      </p:pic>
      <p:sp>
        <p:nvSpPr>
          <p:cNvPr id="123" name="CustomShape 2"/>
          <p:cNvSpPr/>
          <p:nvPr/>
        </p:nvSpPr>
        <p:spPr>
          <a:xfrm>
            <a:off x="591480" y="988200"/>
            <a:ext cx="2060280" cy="776880"/>
          </a:xfrm>
          <a:prstGeom prst="rect">
            <a:avLst/>
          </a:prstGeom>
        </p:spPr>
      </p:sp>
      <p:sp>
        <p:nvSpPr>
          <p:cNvPr id="124" name="CustomShape 3"/>
          <p:cNvSpPr/>
          <p:nvPr/>
        </p:nvSpPr>
        <p:spPr>
          <a:xfrm>
            <a:off x="3240000" y="792000"/>
            <a:ext cx="5756760" cy="455760"/>
          </a:xfrm>
          <a:prstGeom prst="rect">
            <a:avLst/>
          </a:prstGeom>
        </p:spPr>
        <p:txBody>
          <a:bodyPr lIns="90000" tIns="45000" rIns="90000" bIns="45000"/>
          <a:lstStyle/>
          <a:p>
            <a:pPr>
              <a:lnSpc>
                <a:spcPct val="100000"/>
              </a:lnSpc>
            </a:pPr>
            <a:r>
              <a:rPr lang="fr-FR" sz="2400" b="1" i="1">
                <a:solidFill>
                  <a:srgbClr val="376092"/>
                </a:solidFill>
                <a:latin typeface="Arial"/>
              </a:rPr>
              <a:t>Réduction de la pollution lumineuse</a:t>
            </a:r>
            <a:endParaRPr/>
          </a:p>
        </p:txBody>
      </p:sp>
      <p:sp>
        <p:nvSpPr>
          <p:cNvPr id="125" name="CustomShape 4"/>
          <p:cNvSpPr/>
          <p:nvPr/>
        </p:nvSpPr>
        <p:spPr>
          <a:xfrm>
            <a:off x="4629960" y="1512000"/>
            <a:ext cx="4402080" cy="2529720"/>
          </a:xfrm>
          <a:prstGeom prst="rect">
            <a:avLst/>
          </a:prstGeom>
        </p:spPr>
        <p:txBody>
          <a:bodyPr lIns="90000" tIns="45000" rIns="90000" bIns="45000"/>
          <a:lstStyle/>
          <a:p>
            <a:pPr>
              <a:lnSpc>
                <a:spcPct val="100000"/>
              </a:lnSpc>
            </a:pPr>
            <a:r>
              <a:rPr lang="fr-FR" sz="2000" b="1">
                <a:solidFill>
                  <a:srgbClr val="376092"/>
                </a:solidFill>
                <a:latin typeface="Agency FB"/>
              </a:rPr>
              <a:t>Eclairage public</a:t>
            </a:r>
            <a:endParaRPr/>
          </a:p>
          <a:p>
            <a:pPr>
              <a:lnSpc>
                <a:spcPct val="100000"/>
              </a:lnSpc>
              <a:buFont typeface="Arial"/>
              <a:buChar char="•"/>
            </a:pPr>
            <a:r>
              <a:rPr lang="fr-FR" sz="1400">
                <a:solidFill>
                  <a:srgbClr val="376092"/>
                </a:solidFill>
                <a:latin typeface="Agency FB"/>
              </a:rPr>
              <a:t>Installations économes</a:t>
            </a:r>
            <a:endParaRPr/>
          </a:p>
          <a:p>
            <a:pPr>
              <a:lnSpc>
                <a:spcPct val="100000"/>
              </a:lnSpc>
              <a:buFont typeface="Arial"/>
              <a:buChar char="•"/>
            </a:pPr>
            <a:r>
              <a:rPr lang="fr-FR" sz="1400">
                <a:solidFill>
                  <a:srgbClr val="376092"/>
                </a:solidFill>
                <a:latin typeface="Agency FB"/>
              </a:rPr>
              <a:t>Réduction des puissances installées</a:t>
            </a:r>
            <a:endParaRPr/>
          </a:p>
          <a:p>
            <a:pPr>
              <a:lnSpc>
                <a:spcPct val="100000"/>
              </a:lnSpc>
              <a:buFont typeface="Arial"/>
              <a:buChar char="•"/>
            </a:pPr>
            <a:r>
              <a:rPr lang="fr-FR" sz="1400">
                <a:solidFill>
                  <a:srgbClr val="376092"/>
                </a:solidFill>
                <a:latin typeface="Agency FB"/>
              </a:rPr>
              <a:t>Abaissement en nuit</a:t>
            </a:r>
            <a:endParaRPr/>
          </a:p>
          <a:p>
            <a:pPr>
              <a:lnSpc>
                <a:spcPct val="100000"/>
              </a:lnSpc>
              <a:buFont typeface="Arial"/>
              <a:buChar char="•"/>
            </a:pPr>
            <a:r>
              <a:rPr lang="fr-FR" sz="1400">
                <a:solidFill>
                  <a:srgbClr val="376092"/>
                </a:solidFill>
                <a:latin typeface="Agency FB"/>
              </a:rPr>
              <a:t>Extinction de l’éclairage de la pénétrante</a:t>
            </a:r>
            <a:endParaRPr/>
          </a:p>
        </p:txBody>
      </p:sp>
      <p:sp>
        <p:nvSpPr>
          <p:cNvPr id="126" name="CustomShape 5"/>
          <p:cNvSpPr/>
          <p:nvPr/>
        </p:nvSpPr>
        <p:spPr>
          <a:xfrm>
            <a:off x="4648320" y="4041720"/>
            <a:ext cx="4402080" cy="2071440"/>
          </a:xfrm>
          <a:prstGeom prst="rect">
            <a:avLst/>
          </a:prstGeom>
        </p:spPr>
        <p:txBody>
          <a:bodyPr lIns="90000" tIns="45000" rIns="90000" bIns="45000"/>
          <a:lstStyle/>
          <a:p>
            <a:pPr>
              <a:lnSpc>
                <a:spcPct val="100000"/>
              </a:lnSpc>
            </a:pPr>
            <a:r>
              <a:rPr lang="fr-FR" sz="2000" b="1">
                <a:solidFill>
                  <a:srgbClr val="376092"/>
                </a:solidFill>
                <a:latin typeface="Agency FB"/>
              </a:rPr>
              <a:t>Inciter les habitants</a:t>
            </a:r>
            <a:endParaRPr/>
          </a:p>
          <a:p>
            <a:pPr>
              <a:lnSpc>
                <a:spcPct val="100000"/>
              </a:lnSpc>
              <a:buFont typeface="Arial"/>
              <a:buChar char="•"/>
            </a:pPr>
            <a:r>
              <a:rPr lang="fr-FR" sz="1400">
                <a:solidFill>
                  <a:srgbClr val="376092"/>
                </a:solidFill>
                <a:latin typeface="Agency FB"/>
              </a:rPr>
              <a:t>Informer avec le bulletin municipal</a:t>
            </a:r>
            <a:endParaRPr/>
          </a:p>
          <a:p>
            <a:pPr>
              <a:lnSpc>
                <a:spcPct val="100000"/>
              </a:lnSpc>
              <a:buFont typeface="Arial"/>
              <a:buChar char="•"/>
            </a:pPr>
            <a:r>
              <a:rPr lang="fr-FR" sz="1400">
                <a:solidFill>
                  <a:srgbClr val="376092"/>
                </a:solidFill>
                <a:latin typeface="Agency FB"/>
              </a:rPr>
              <a:t>Sensibiliser avec un événement : Le jour de la nuit</a:t>
            </a:r>
            <a:endParaRPr/>
          </a:p>
        </p:txBody>
      </p:sp>
      <p:sp>
        <p:nvSpPr>
          <p:cNvPr id="127" name="CustomShape 6"/>
          <p:cNvSpPr/>
          <p:nvPr/>
        </p:nvSpPr>
        <p:spPr>
          <a:xfrm>
            <a:off x="355320" y="539280"/>
            <a:ext cx="2514600" cy="1130040"/>
          </a:xfrm>
          <a:prstGeom prst="rightArrow">
            <a:avLst>
              <a:gd name="adj1" fmla="val 50000"/>
              <a:gd name="adj2" fmla="val 50000"/>
            </a:avLst>
          </a:prstGeom>
          <a:solidFill>
            <a:srgbClr val="1F497D"/>
          </a:solidFill>
          <a:ln w="25560">
            <a:solidFill>
              <a:srgbClr val="FFFFFF"/>
            </a:solidFill>
            <a:round/>
          </a:ln>
        </p:spPr>
      </p:sp>
      <p:sp>
        <p:nvSpPr>
          <p:cNvPr id="128" name="CustomShape 7"/>
          <p:cNvSpPr/>
          <p:nvPr/>
        </p:nvSpPr>
        <p:spPr>
          <a:xfrm>
            <a:off x="389520" y="892440"/>
            <a:ext cx="2060280" cy="776880"/>
          </a:xfrm>
          <a:prstGeom prst="rect">
            <a:avLst/>
          </a:prstGeom>
        </p:spPr>
      </p:sp>
      <p:sp>
        <p:nvSpPr>
          <p:cNvPr id="129" name="CustomShape 8"/>
          <p:cNvSpPr/>
          <p:nvPr/>
        </p:nvSpPr>
        <p:spPr>
          <a:xfrm>
            <a:off x="389520" y="663120"/>
            <a:ext cx="2060280" cy="776880"/>
          </a:xfrm>
          <a:prstGeom prst="rect">
            <a:avLst/>
          </a:prstGeom>
        </p:spPr>
        <p:txBody>
          <a:bodyPr lIns="0" tIns="243720" rIns="0" bIns="243720" anchor="ctr"/>
          <a:lstStyle/>
          <a:p>
            <a:pPr algn="ctr">
              <a:lnSpc>
                <a:spcPct val="100000"/>
              </a:lnSpc>
            </a:pPr>
            <a:r>
              <a:rPr lang="fr-FR" sz="2400" b="1">
                <a:solidFill>
                  <a:srgbClr val="FFFFFF"/>
                </a:solidFill>
                <a:latin typeface="Agency FB"/>
              </a:rPr>
              <a:t>Les actions </a:t>
            </a:r>
            <a:endParaRPr/>
          </a:p>
        </p:txBody>
      </p:sp>
      <p:pic>
        <p:nvPicPr>
          <p:cNvPr id="130" name="Image 129"/>
          <p:cNvPicPr/>
          <p:nvPr/>
        </p:nvPicPr>
        <p:blipFill>
          <a:blip r:embed="rId4" cstate="screen">
            <a:extLst>
              <a:ext uri="{28A0092B-C50C-407E-A947-70E740481C1C}">
                <a14:useLocalDpi xmlns:a14="http://schemas.microsoft.com/office/drawing/2010/main"/>
              </a:ext>
            </a:extLst>
          </a:blip>
          <a:stretch>
            <a:fillRect/>
          </a:stretch>
        </p:blipFill>
        <p:spPr>
          <a:xfrm>
            <a:off x="936000" y="3960000"/>
            <a:ext cx="3424320" cy="2234520"/>
          </a:xfrm>
          <a:prstGeom prst="rect">
            <a:avLst/>
          </a:prstGeom>
        </p:spPr>
      </p:pic>
      <p:pic>
        <p:nvPicPr>
          <p:cNvPr id="131" name="Image 130"/>
          <p:cNvPicPr/>
          <p:nvPr/>
        </p:nvPicPr>
        <p:blipFill>
          <a:blip r:embed="rId5" cstate="screen">
            <a:extLst>
              <a:ext uri="{28A0092B-C50C-407E-A947-70E740481C1C}">
                <a14:useLocalDpi xmlns:a14="http://schemas.microsoft.com/office/drawing/2010/main"/>
              </a:ext>
            </a:extLst>
          </a:blip>
          <a:stretch>
            <a:fillRect/>
          </a:stretch>
        </p:blipFill>
        <p:spPr>
          <a:xfrm>
            <a:off x="5544000" y="5040000"/>
            <a:ext cx="2474640" cy="1305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additive="repl">
                                        <p:cTn id="7" dur="1000" fill="freeze"/>
                                        <p:tgtEl>
                                          <p:spTgt spid="121"/>
                                        </p:tgtEl>
                                      </p:cBhvr>
                                    </p:animEffect>
                                  </p:childTnLst>
                                </p:cTn>
                              </p:par>
                            </p:childTnLst>
                          </p:cTn>
                        </p:par>
                        <p:par>
                          <p:cTn id="8" fill="hold">
                            <p:stCondLst>
                              <p:cond delay="1000"/>
                            </p:stCondLst>
                            <p:childTnLst>
                              <p:par>
                                <p:cTn id="9" presetID="10" presetClass="exit" fill="hold" nodeType="afterEffect">
                                  <p:stCondLst>
                                    <p:cond delay="2500"/>
                                  </p:stCondLst>
                                  <p:childTnLst>
                                    <p:animEffect transition="in" filter="fade">
                                      <p:cBhvr additive="repl">
                                        <p:cTn id="10" dur="1000" fill="freeze"/>
                                        <p:tgtEl>
                                          <p:spTgt spid="121"/>
                                        </p:tgtEl>
                                      </p:cBhvr>
                                    </p:animEffect>
                                    <p:set>
                                      <p:cBhvr>
                                        <p:cTn id="11" dur="1" fill="hold">
                                          <p:stCondLst>
                                            <p:cond delay="999"/>
                                          </p:stCondLst>
                                        </p:cTn>
                                        <p:tgtEl>
                                          <p:spTgt spid="121"/>
                                        </p:tgtEl>
                                        <p:attrNameLst>
                                          <p:attrName>style.visibility</p:attrName>
                                        </p:attrNameLst>
                                      </p:cBhvr>
                                      <p:to>
                                        <p:strVal val="hidden"/>
                                      </p:to>
                                    </p:set>
                                  </p:childTnLst>
                                </p:cTn>
                              </p:par>
                            </p:childTnLst>
                          </p:cTn>
                        </p:par>
                        <p:par>
                          <p:cTn id="12" fill="hold">
                            <p:stCondLst>
                              <p:cond delay="4500"/>
                            </p:stCondLst>
                            <p:childTnLst>
                              <p:par>
                                <p:cTn id="13" presetID="10" presetClass="entr" fill="hold"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additive="repl">
                                        <p:cTn id="15" dur="1000" fill="freeze"/>
                                        <p:tgtEl>
                                          <p:spTgt spid="122"/>
                                        </p:tgtEl>
                                      </p:cBhvr>
                                    </p:animEffect>
                                  </p:childTnLst>
                                </p:cTn>
                              </p:par>
                            </p:childTnLst>
                          </p:cTn>
                        </p:par>
                        <p:par>
                          <p:cTn id="16" fill="hold">
                            <p:stCondLst>
                              <p:cond delay="5500"/>
                            </p:stCondLst>
                            <p:childTnLst>
                              <p:par>
                                <p:cTn id="17" presetID="10" presetClass="exit" fill="hold" nodeType="afterEffect">
                                  <p:stCondLst>
                                    <p:cond delay="2500"/>
                                  </p:stCondLst>
                                  <p:childTnLst>
                                    <p:animEffect transition="in" filter="fade">
                                      <p:cBhvr additive="repl">
                                        <p:cTn id="18" dur="1000" fill="freeze"/>
                                        <p:tgtEl>
                                          <p:spTgt spid="122"/>
                                        </p:tgtEl>
                                      </p:cBhvr>
                                    </p:animEffect>
                                    <p:set>
                                      <p:cBhvr>
                                        <p:cTn id="19" dur="1" fill="hold">
                                          <p:stCondLst>
                                            <p:cond delay="999"/>
                                          </p:stCondLst>
                                        </p:cTn>
                                        <p:tgtEl>
                                          <p:spTgt spid="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10440" y="0"/>
            <a:ext cx="674964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Préserver la ressource en eau</a:t>
            </a:r>
            <a:endParaRPr/>
          </a:p>
        </p:txBody>
      </p:sp>
      <p:sp>
        <p:nvSpPr>
          <p:cNvPr id="146" name="CustomShape 2"/>
          <p:cNvSpPr/>
          <p:nvPr/>
        </p:nvSpPr>
        <p:spPr>
          <a:xfrm>
            <a:off x="591480" y="988200"/>
            <a:ext cx="2060280" cy="776880"/>
          </a:xfrm>
          <a:prstGeom prst="rect">
            <a:avLst/>
          </a:prstGeom>
        </p:spPr>
      </p:sp>
      <p:sp>
        <p:nvSpPr>
          <p:cNvPr id="147" name="CustomShape 3"/>
          <p:cNvSpPr/>
          <p:nvPr/>
        </p:nvSpPr>
        <p:spPr>
          <a:xfrm>
            <a:off x="3259080" y="1050480"/>
            <a:ext cx="5756760" cy="455760"/>
          </a:xfrm>
          <a:prstGeom prst="rect">
            <a:avLst/>
          </a:prstGeom>
        </p:spPr>
        <p:txBody>
          <a:bodyPr lIns="90000" tIns="45000" rIns="90000" bIns="45000"/>
          <a:lstStyle/>
          <a:p>
            <a:pPr>
              <a:lnSpc>
                <a:spcPct val="100000"/>
              </a:lnSpc>
            </a:pPr>
            <a:r>
              <a:rPr lang="fr-FR" sz="2400" b="1" i="1">
                <a:solidFill>
                  <a:srgbClr val="376092"/>
                </a:solidFill>
                <a:latin typeface="Arial"/>
              </a:rPr>
              <a:t>Réduire les pollutions</a:t>
            </a:r>
            <a:endParaRPr/>
          </a:p>
        </p:txBody>
      </p:sp>
      <p:sp>
        <p:nvSpPr>
          <p:cNvPr id="148" name="CustomShape 4"/>
          <p:cNvSpPr/>
          <p:nvPr/>
        </p:nvSpPr>
        <p:spPr>
          <a:xfrm>
            <a:off x="4067944" y="2169670"/>
            <a:ext cx="3691440" cy="1690920"/>
          </a:xfrm>
          <a:prstGeom prst="rect">
            <a:avLst/>
          </a:prstGeom>
        </p:spPr>
        <p:txBody>
          <a:bodyPr lIns="90000" tIns="45000" rIns="90000" bIns="45000"/>
          <a:lstStyle/>
          <a:p>
            <a:pPr>
              <a:lnSpc>
                <a:spcPct val="100000"/>
              </a:lnSpc>
              <a:buFont typeface="Arial"/>
              <a:buChar char="•"/>
            </a:pPr>
            <a:r>
              <a:rPr lang="fr-FR" sz="2000" b="1" dirty="0">
                <a:solidFill>
                  <a:srgbClr val="376092"/>
                </a:solidFill>
                <a:latin typeface="Agency FB"/>
              </a:rPr>
              <a:t>Réduction des rejets pollués dans le réseau des eaux pluviales</a:t>
            </a:r>
            <a:endParaRPr dirty="0"/>
          </a:p>
          <a:p>
            <a:pPr>
              <a:lnSpc>
                <a:spcPct val="100000"/>
              </a:lnSpc>
              <a:buFont typeface="Arial"/>
              <a:buChar char="•"/>
            </a:pPr>
            <a:r>
              <a:rPr lang="fr-FR" sz="2000" b="1" dirty="0">
                <a:solidFill>
                  <a:srgbClr val="376092"/>
                </a:solidFill>
                <a:latin typeface="Agency FB"/>
              </a:rPr>
              <a:t>Traitement des eaux usées</a:t>
            </a:r>
            <a:endParaRPr dirty="0"/>
          </a:p>
        </p:txBody>
      </p:sp>
      <p:sp>
        <p:nvSpPr>
          <p:cNvPr id="149" name="CustomShape 5"/>
          <p:cNvSpPr/>
          <p:nvPr/>
        </p:nvSpPr>
        <p:spPr>
          <a:xfrm>
            <a:off x="364320" y="716040"/>
            <a:ext cx="2514600" cy="1130040"/>
          </a:xfrm>
          <a:prstGeom prst="rightArrow">
            <a:avLst>
              <a:gd name="adj1" fmla="val 50000"/>
              <a:gd name="adj2" fmla="val 50000"/>
            </a:avLst>
          </a:prstGeom>
          <a:solidFill>
            <a:srgbClr val="1F497D"/>
          </a:solidFill>
          <a:ln w="25560">
            <a:solidFill>
              <a:srgbClr val="FFFFFF"/>
            </a:solidFill>
            <a:round/>
          </a:ln>
        </p:spPr>
      </p:sp>
      <p:sp>
        <p:nvSpPr>
          <p:cNvPr id="150" name="CustomShape 6"/>
          <p:cNvSpPr/>
          <p:nvPr/>
        </p:nvSpPr>
        <p:spPr>
          <a:xfrm>
            <a:off x="389520" y="892440"/>
            <a:ext cx="2060280" cy="776880"/>
          </a:xfrm>
          <a:prstGeom prst="rect">
            <a:avLst/>
          </a:prstGeom>
        </p:spPr>
      </p:sp>
      <p:sp>
        <p:nvSpPr>
          <p:cNvPr id="151" name="CustomShape 7"/>
          <p:cNvSpPr/>
          <p:nvPr/>
        </p:nvSpPr>
        <p:spPr>
          <a:xfrm>
            <a:off x="389520" y="892440"/>
            <a:ext cx="2060280" cy="776880"/>
          </a:xfrm>
          <a:prstGeom prst="rect">
            <a:avLst/>
          </a:prstGeom>
        </p:spPr>
        <p:txBody>
          <a:bodyPr lIns="0" tIns="243720" rIns="0" bIns="243720" anchor="ctr"/>
          <a:lstStyle/>
          <a:p>
            <a:pPr algn="ctr">
              <a:lnSpc>
                <a:spcPct val="100000"/>
              </a:lnSpc>
            </a:pPr>
            <a:r>
              <a:rPr lang="fr-FR" sz="2400" b="1">
                <a:solidFill>
                  <a:srgbClr val="FFFFFF"/>
                </a:solidFill>
                <a:latin typeface="Agency FB"/>
              </a:rPr>
              <a:t>Les actions </a:t>
            </a:r>
            <a:endParaRPr/>
          </a:p>
        </p:txBody>
      </p:sp>
      <p:pic>
        <p:nvPicPr>
          <p:cNvPr id="152" name="Picture 7"/>
          <p:cNvPicPr/>
          <p:nvPr/>
        </p:nvPicPr>
        <p:blipFill>
          <a:blip r:embed="rId2" cstate="screen">
            <a:extLst>
              <a:ext uri="{28A0092B-C50C-407E-A947-70E740481C1C}">
                <a14:useLocalDpi xmlns:a14="http://schemas.microsoft.com/office/drawing/2010/main"/>
              </a:ext>
            </a:extLst>
          </a:blip>
          <a:stretch>
            <a:fillRect/>
          </a:stretch>
        </p:blipFill>
        <p:spPr>
          <a:xfrm>
            <a:off x="588095" y="1846080"/>
            <a:ext cx="2721927" cy="1743248"/>
          </a:xfrm>
          <a:prstGeom prst="rect">
            <a:avLst/>
          </a:prstGeom>
          <a:ln w="9360">
            <a:solidFill>
              <a:srgbClr val="FFFFFF"/>
            </a:solidFill>
            <a:miter/>
          </a:ln>
        </p:spPr>
      </p:pic>
      <p:sp>
        <p:nvSpPr>
          <p:cNvPr id="153" name="CustomShape 8"/>
          <p:cNvSpPr/>
          <p:nvPr/>
        </p:nvSpPr>
        <p:spPr>
          <a:xfrm>
            <a:off x="315033" y="3593629"/>
            <a:ext cx="3384256" cy="295720"/>
          </a:xfrm>
          <a:prstGeom prst="rect">
            <a:avLst/>
          </a:prstGeom>
          <a:solidFill>
            <a:srgbClr val="4D4D4D"/>
          </a:solidFill>
        </p:spPr>
        <p:txBody>
          <a:bodyPr lIns="90000" tIns="46800" rIns="90000" bIns="46800"/>
          <a:lstStyle/>
          <a:p>
            <a:pPr algn="ctr">
              <a:lnSpc>
                <a:spcPct val="100000"/>
              </a:lnSpc>
            </a:pPr>
            <a:r>
              <a:rPr lang="fr-FR" sz="1200" b="1" i="1">
                <a:solidFill>
                  <a:srgbClr val="FFFFFF"/>
                </a:solidFill>
                <a:latin typeface="Arial"/>
              </a:rPr>
              <a:t>Bio-laveuse pour le nettoiement urbain</a:t>
            </a:r>
            <a:endParaRPr sz="1200"/>
          </a:p>
        </p:txBody>
      </p:sp>
      <p:sp>
        <p:nvSpPr>
          <p:cNvPr id="15" name="CustomShape 4"/>
          <p:cNvSpPr/>
          <p:nvPr/>
        </p:nvSpPr>
        <p:spPr>
          <a:xfrm>
            <a:off x="484400" y="4102074"/>
            <a:ext cx="2514600" cy="1130040"/>
          </a:xfrm>
          <a:prstGeom prst="rightArrow">
            <a:avLst>
              <a:gd name="adj1" fmla="val 50000"/>
              <a:gd name="adj2" fmla="val 50000"/>
            </a:avLst>
          </a:prstGeom>
          <a:solidFill>
            <a:srgbClr val="1F497D"/>
          </a:solidFill>
          <a:ln w="25560">
            <a:solidFill>
              <a:srgbClr val="FFFFFF"/>
            </a:solidFill>
            <a:round/>
          </a:ln>
        </p:spPr>
      </p:sp>
      <p:sp>
        <p:nvSpPr>
          <p:cNvPr id="16" name="CustomShape 6"/>
          <p:cNvSpPr/>
          <p:nvPr/>
        </p:nvSpPr>
        <p:spPr>
          <a:xfrm>
            <a:off x="509600" y="4278474"/>
            <a:ext cx="2060280" cy="776880"/>
          </a:xfrm>
          <a:prstGeom prst="rect">
            <a:avLst/>
          </a:prstGeom>
        </p:spPr>
        <p:txBody>
          <a:bodyPr lIns="0" tIns="243720" rIns="0" bIns="243720" anchor="ctr"/>
          <a:lstStyle/>
          <a:p>
            <a:pPr algn="ctr">
              <a:lnSpc>
                <a:spcPct val="100000"/>
              </a:lnSpc>
            </a:pPr>
            <a:r>
              <a:rPr lang="fr-FR" sz="2400" b="1" dirty="0">
                <a:solidFill>
                  <a:srgbClr val="FFFFFF"/>
                </a:solidFill>
                <a:latin typeface="Agency FB"/>
              </a:rPr>
              <a:t>Les actions </a:t>
            </a:r>
            <a:endParaRPr dirty="0"/>
          </a:p>
        </p:txBody>
      </p:sp>
      <p:sp>
        <p:nvSpPr>
          <p:cNvPr id="17" name="CustomShape 7"/>
          <p:cNvSpPr/>
          <p:nvPr/>
        </p:nvSpPr>
        <p:spPr>
          <a:xfrm>
            <a:off x="3259080" y="4439214"/>
            <a:ext cx="3586320" cy="455760"/>
          </a:xfrm>
          <a:prstGeom prst="rect">
            <a:avLst/>
          </a:prstGeom>
        </p:spPr>
        <p:txBody>
          <a:bodyPr lIns="90000" tIns="45000" rIns="90000" bIns="45000"/>
          <a:lstStyle/>
          <a:p>
            <a:pPr>
              <a:lnSpc>
                <a:spcPct val="100000"/>
              </a:lnSpc>
            </a:pPr>
            <a:r>
              <a:rPr lang="fr-FR" sz="2400" b="1" i="1" dirty="0">
                <a:solidFill>
                  <a:srgbClr val="376092"/>
                </a:solidFill>
                <a:latin typeface="Arial"/>
              </a:rPr>
              <a:t>Mutualiser les actions</a:t>
            </a:r>
            <a:endParaRPr dirty="0"/>
          </a:p>
        </p:txBody>
      </p:sp>
      <p:sp>
        <p:nvSpPr>
          <p:cNvPr id="18" name="CustomShape 3"/>
          <p:cNvSpPr/>
          <p:nvPr/>
        </p:nvSpPr>
        <p:spPr>
          <a:xfrm>
            <a:off x="3779912" y="5028380"/>
            <a:ext cx="4680520" cy="1530030"/>
          </a:xfrm>
          <a:prstGeom prst="rect">
            <a:avLst/>
          </a:prstGeom>
        </p:spPr>
        <p:txBody>
          <a:bodyPr lIns="90000" tIns="45000" rIns="90000" bIns="45000"/>
          <a:lstStyle/>
          <a:p>
            <a:pPr>
              <a:lnSpc>
                <a:spcPct val="100000"/>
              </a:lnSpc>
              <a:buFont typeface="Arial"/>
              <a:buChar char="•"/>
            </a:pPr>
            <a:r>
              <a:rPr lang="fr-FR" sz="2000" b="1" dirty="0">
                <a:solidFill>
                  <a:srgbClr val="376092"/>
                </a:solidFill>
                <a:latin typeface="Agency FB"/>
              </a:rPr>
              <a:t>La ville est fédérateur « ville pilote économie d’eau »</a:t>
            </a:r>
            <a:endParaRPr dirty="0"/>
          </a:p>
          <a:p>
            <a:pPr>
              <a:lnSpc>
                <a:spcPct val="100000"/>
              </a:lnSpc>
              <a:buFont typeface="Arial"/>
              <a:buChar char="•"/>
            </a:pPr>
            <a:r>
              <a:rPr lang="fr-FR" sz="2000" b="1" dirty="0">
                <a:solidFill>
                  <a:srgbClr val="376092"/>
                </a:solidFill>
                <a:latin typeface="Agency FB"/>
              </a:rPr>
              <a:t>Travail de fond avec les partenaires </a:t>
            </a:r>
            <a:r>
              <a:rPr lang="fr-FR" sz="2000" b="1" dirty="0" smtClean="0">
                <a:solidFill>
                  <a:srgbClr val="376092"/>
                </a:solidFill>
                <a:latin typeface="Agency FB"/>
              </a:rPr>
              <a:t>institutionnels </a:t>
            </a:r>
            <a:r>
              <a:rPr lang="fr-FR" sz="2000" b="1" dirty="0">
                <a:solidFill>
                  <a:srgbClr val="376092"/>
                </a:solidFill>
                <a:latin typeface="Agency FB"/>
              </a:rPr>
              <a:t>et associatifs</a:t>
            </a:r>
            <a:endParaRPr dirty="0"/>
          </a:p>
        </p:txBody>
      </p:sp>
      <p:pic>
        <p:nvPicPr>
          <p:cNvPr id="19" name="Picture 1030"/>
          <p:cNvPicPr/>
          <p:nvPr/>
        </p:nvPicPr>
        <p:blipFill>
          <a:blip r:embed="rId3" cstate="screen">
            <a:extLst>
              <a:ext uri="{28A0092B-C50C-407E-A947-70E740481C1C}">
                <a14:useLocalDpi xmlns:a14="http://schemas.microsoft.com/office/drawing/2010/main"/>
              </a:ext>
            </a:extLst>
          </a:blip>
          <a:stretch>
            <a:fillRect/>
          </a:stretch>
        </p:blipFill>
        <p:spPr>
          <a:xfrm>
            <a:off x="484538" y="5028380"/>
            <a:ext cx="1870243" cy="17335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additive="repl">
                                        <p:cTn id="7" dur="1000" fill="freeze"/>
                                        <p:tgtEl>
                                          <p:spTgt spid="152"/>
                                        </p:tgtEl>
                                      </p:cBhvr>
                                    </p:animEffect>
                                  </p:childTnLst>
                                </p:cTn>
                              </p:par>
                            </p:childTnLst>
                          </p:cTn>
                        </p:par>
                        <p:par>
                          <p:cTn id="8" fill="hold">
                            <p:stCondLst>
                              <p:cond delay="1000"/>
                            </p:stCondLst>
                            <p:childTnLst>
                              <p:par>
                                <p:cTn id="9" presetID="10" presetClass="exit" fill="hold" nodeType="afterEffect">
                                  <p:stCondLst>
                                    <p:cond delay="2500"/>
                                  </p:stCondLst>
                                  <p:childTnLst>
                                    <p:animEffect transition="in" filter="fade">
                                      <p:cBhvr additive="repl">
                                        <p:cTn id="10" dur="1000" fill="freeze"/>
                                        <p:tgtEl>
                                          <p:spTgt spid="152"/>
                                        </p:tgtEl>
                                      </p:cBhvr>
                                    </p:animEffect>
                                    <p:set>
                                      <p:cBhvr>
                                        <p:cTn id="11" dur="1" fill="hold">
                                          <p:stCondLst>
                                            <p:cond delay="999"/>
                                          </p:stCondLst>
                                        </p:cTn>
                                        <p:tgtEl>
                                          <p:spTgt spid="152"/>
                                        </p:tgtEl>
                                        <p:attrNameLst>
                                          <p:attrName>style.visibility</p:attrName>
                                        </p:attrNameLst>
                                      </p:cBhvr>
                                      <p:to>
                                        <p:strVal val="hidden"/>
                                      </p:to>
                                    </p:set>
                                  </p:childTnLst>
                                </p:cTn>
                              </p:par>
                              <p:par>
                                <p:cTn id="12" presetID="55" presetClass="entr" fill="hold" nodeType="withEffect">
                                  <p:stCondLst>
                                    <p:cond delay="1000"/>
                                  </p:stCondLst>
                                  <p:childTnLst>
                                    <p:set>
                                      <p:cBhvr>
                                        <p:cTn id="13" dur="1" fill="hold">
                                          <p:stCondLst>
                                            <p:cond delay="0"/>
                                          </p:stCondLst>
                                        </p:cTn>
                                        <p:tgtEl>
                                          <p:spTgt spid="153"/>
                                        </p:tgtEl>
                                        <p:attrNameLst>
                                          <p:attrName>style.visibility</p:attrName>
                                        </p:attrNameLst>
                                      </p:cBhvr>
                                      <p:to>
                                        <p:strVal val="visible"/>
                                      </p:to>
                                    </p:set>
                                    <p:anim calcmode="lin" valueType="str">
                                      <p:cBhvr additive="repl">
                                        <p:cTn id="14" dur="1000" fill="hold"/>
                                        <p:tgtEl>
                                          <p:spTgt spid="153"/>
                                        </p:tgtEl>
                                      </p:cBhvr>
                                      <p:tavLst>
                                        <p:tav tm="0">
                                          <p:val>
                                            <p:strVal val="width*0.70"/>
                                          </p:val>
                                        </p:tav>
                                        <p:tav tm="100000">
                                          <p:val>
                                            <p:strVal val="width"/>
                                          </p:val>
                                        </p:tav>
                                      </p:tavLst>
                                    </p:anim>
                                    <p:anim calcmode="lin" valueType="str">
                                      <p:cBhvr additive="repl">
                                        <p:cTn id="15" dur="1000" fill="hold"/>
                                        <p:tgtEl>
                                          <p:spTgt spid="153"/>
                                        </p:tgtEl>
                                      </p:cBhvr>
                                      <p:tavLst>
                                        <p:tav tm="0">
                                          <p:val>
                                            <p:strVal val="height"/>
                                          </p:val>
                                        </p:tav>
                                        <p:tav tm="100000">
                                          <p:val>
                                            <p:strVal val="height"/>
                                          </p:val>
                                        </p:tav>
                                      </p:tavLst>
                                    </p:anim>
                                    <p:animEffect transition="in" filter="fade">
                                      <p:cBhvr additive="repl">
                                        <p:cTn id="16" dur="1000" fill="freeze"/>
                                        <p:tgtEl>
                                          <p:spTgt spid="153"/>
                                        </p:tgtEl>
                                      </p:cBhvr>
                                    </p:animEffect>
                                  </p:childTnLst>
                                </p:cTn>
                              </p:par>
                              <p:par>
                                <p:cTn id="17" presetID="55" presetClass="exit" fill="hold" nodeType="withEffect">
                                  <p:stCondLst>
                                    <p:cond delay="2500"/>
                                  </p:stCondLst>
                                  <p:childTnLst>
                                    <p:anim calcmode="lin" valueType="str">
                                      <p:cBhvr additive="repl">
                                        <p:cTn id="18" dur="1000" fill="freeze"/>
                                        <p:tgtEl>
                                          <p:spTgt spid="153"/>
                                        </p:tgtEl>
                                      </p:cBhvr>
                                      <p:tavLst>
                                        <p:tav tm="0">
                                          <p:val>
                                            <p:strVal val="width"/>
                                          </p:val>
                                        </p:tav>
                                        <p:tav tm="100000">
                                          <p:val>
                                            <p:strVal val="width*0.70"/>
                                          </p:val>
                                        </p:tav>
                                      </p:tavLst>
                                    </p:anim>
                                    <p:anim calcmode="lin" valueType="str">
                                      <p:cBhvr additive="repl">
                                        <p:cTn id="19" dur="1000" fill="freeze"/>
                                        <p:tgtEl>
                                          <p:spTgt spid="153"/>
                                        </p:tgtEl>
                                      </p:cBhvr>
                                      <p:tavLst>
                                        <p:tav tm="0">
                                          <p:val>
                                            <p:strVal val="height"/>
                                          </p:val>
                                        </p:tav>
                                        <p:tav tm="100000">
                                          <p:val>
                                            <p:strVal val="height"/>
                                          </p:val>
                                        </p:tav>
                                      </p:tavLst>
                                    </p:anim>
                                    <p:animEffect transition="in" filter="fade">
                                      <p:cBhvr additive="repl">
                                        <p:cTn id="20" dur="1000" fill="freeze"/>
                                        <p:tgtEl>
                                          <p:spTgt spid="153"/>
                                        </p:tgtEl>
                                      </p:cBhvr>
                                    </p:animEffect>
                                    <p:set>
                                      <p:cBhvr>
                                        <p:cTn id="21" dur="1" fill="hold">
                                          <p:stCondLst>
                                            <p:cond delay="999"/>
                                          </p:stCondLst>
                                        </p:cTn>
                                        <p:tgtEl>
                                          <p:spTgt spid="153"/>
                                        </p:tgtEl>
                                        <p:attrNameLst>
                                          <p:attrName>style.visibility</p:attrName>
                                        </p:attrNameLst>
                                      </p:cBhvr>
                                      <p:to>
                                        <p:strVal val="hidden"/>
                                      </p:to>
                                    </p:set>
                                  </p:childTnLst>
                                </p:cTn>
                              </p:par>
                            </p:childTnLst>
                          </p:cTn>
                        </p:par>
                        <p:par>
                          <p:cTn id="22" fill="hold">
                            <p:stCondLst>
                              <p:cond delay="4500"/>
                            </p:stCondLst>
                            <p:childTnLst>
                              <p:par>
                                <p:cTn id="23" presetID="19" presetClass="entr" presetSubtype="10" fill="hold" nodeType="after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str">
                                      <p:cBhvr additive="repl">
                                        <p:cTn id="25" dur="5000" fill="hold"/>
                                        <p:tgtEl>
                                          <p:spTgt spid="19"/>
                                        </p:tgtEl>
                                      </p:cBhvr>
                                    </p:anim>
                                    <p:anim calcmode="lin" valueType="str">
                                      <p:cBhvr additive="repl">
                                        <p:cTn id="26" dur="5000" fill="hold"/>
                                        <p:tgtEl>
                                          <p:spTgt spid="19"/>
                                        </p:tgtEl>
                                      </p:cBhvr>
                                      <p:tavLst>
                                        <p:tav tm="0">
                                          <p:val>
                                            <p:strVal val="height"/>
                                          </p:val>
                                        </p:tav>
                                        <p:tav tm="100000">
                                          <p:val>
                                            <p:strVal val="height"/>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0440" y="0"/>
            <a:ext cx="674964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Préserver la ressource en eau</a:t>
            </a:r>
            <a:endParaRPr/>
          </a:p>
        </p:txBody>
      </p:sp>
      <p:sp>
        <p:nvSpPr>
          <p:cNvPr id="133" name="CustomShape 2"/>
          <p:cNvSpPr/>
          <p:nvPr/>
        </p:nvSpPr>
        <p:spPr>
          <a:xfrm>
            <a:off x="591480" y="988200"/>
            <a:ext cx="2060280" cy="776880"/>
          </a:xfrm>
          <a:prstGeom prst="rect">
            <a:avLst/>
          </a:prstGeom>
        </p:spPr>
      </p:sp>
      <p:sp>
        <p:nvSpPr>
          <p:cNvPr id="134" name="CustomShape 3"/>
          <p:cNvSpPr/>
          <p:nvPr/>
        </p:nvSpPr>
        <p:spPr>
          <a:xfrm>
            <a:off x="3243240" y="864000"/>
            <a:ext cx="5756760" cy="455760"/>
          </a:xfrm>
          <a:prstGeom prst="rect">
            <a:avLst/>
          </a:prstGeom>
        </p:spPr>
        <p:txBody>
          <a:bodyPr lIns="90000" tIns="45000" rIns="90000" bIns="45000"/>
          <a:lstStyle/>
          <a:p>
            <a:pPr>
              <a:lnSpc>
                <a:spcPct val="100000"/>
              </a:lnSpc>
            </a:pPr>
            <a:r>
              <a:rPr lang="fr-FR" sz="2400" b="1" i="1">
                <a:solidFill>
                  <a:srgbClr val="376092"/>
                </a:solidFill>
                <a:latin typeface="Arial"/>
              </a:rPr>
              <a:t>Réduire les consommation d’eau</a:t>
            </a:r>
            <a:endParaRPr/>
          </a:p>
        </p:txBody>
      </p:sp>
      <p:sp>
        <p:nvSpPr>
          <p:cNvPr id="135" name="CustomShape 4"/>
          <p:cNvSpPr/>
          <p:nvPr/>
        </p:nvSpPr>
        <p:spPr>
          <a:xfrm>
            <a:off x="5328000" y="1656000"/>
            <a:ext cx="3720960" cy="2301120"/>
          </a:xfrm>
          <a:prstGeom prst="rect">
            <a:avLst/>
          </a:prstGeom>
        </p:spPr>
        <p:txBody>
          <a:bodyPr lIns="90000" tIns="45000" rIns="90000" bIns="45000"/>
          <a:lstStyle/>
          <a:p>
            <a:pPr>
              <a:lnSpc>
                <a:spcPct val="100000"/>
              </a:lnSpc>
            </a:pPr>
            <a:r>
              <a:rPr lang="fr-FR" b="1">
                <a:solidFill>
                  <a:srgbClr val="376092"/>
                </a:solidFill>
                <a:latin typeface="Agency FB"/>
              </a:rPr>
              <a:t>Consommation ville</a:t>
            </a:r>
            <a:endParaRPr/>
          </a:p>
          <a:p>
            <a:pPr>
              <a:lnSpc>
                <a:spcPct val="100000"/>
              </a:lnSpc>
              <a:buFont typeface="Arial"/>
              <a:buChar char="•"/>
            </a:pPr>
            <a:r>
              <a:rPr lang="fr-FR" sz="1400">
                <a:solidFill>
                  <a:srgbClr val="376092"/>
                </a:solidFill>
                <a:latin typeface="Agency FB"/>
              </a:rPr>
              <a:t>Installations économes</a:t>
            </a:r>
            <a:endParaRPr/>
          </a:p>
          <a:p>
            <a:pPr>
              <a:lnSpc>
                <a:spcPct val="100000"/>
              </a:lnSpc>
              <a:buFont typeface="Arial"/>
              <a:buChar char="•"/>
            </a:pPr>
            <a:r>
              <a:rPr lang="fr-FR" sz="1400">
                <a:solidFill>
                  <a:srgbClr val="376092"/>
                </a:solidFill>
                <a:latin typeface="Agency FB"/>
              </a:rPr>
              <a:t>Recherche de fuites</a:t>
            </a:r>
            <a:endParaRPr/>
          </a:p>
          <a:p>
            <a:pPr>
              <a:lnSpc>
                <a:spcPct val="100000"/>
              </a:lnSpc>
              <a:buFont typeface="Arial"/>
              <a:buChar char="•"/>
            </a:pPr>
            <a:r>
              <a:rPr lang="fr-FR" sz="1400">
                <a:solidFill>
                  <a:srgbClr val="376092"/>
                </a:solidFill>
                <a:latin typeface="Agency FB"/>
              </a:rPr>
              <a:t>Récupération d’eau pluviale</a:t>
            </a:r>
            <a:endParaRPr/>
          </a:p>
          <a:p>
            <a:pPr>
              <a:lnSpc>
                <a:spcPct val="100000"/>
              </a:lnSpc>
              <a:buFont typeface="Arial"/>
              <a:buChar char="•"/>
            </a:pPr>
            <a:r>
              <a:rPr lang="fr-FR" sz="1400">
                <a:solidFill>
                  <a:srgbClr val="376092"/>
                </a:solidFill>
                <a:latin typeface="Agency FB"/>
              </a:rPr>
              <a:t>Eau de forage </a:t>
            </a:r>
            <a:endParaRPr/>
          </a:p>
          <a:p>
            <a:pPr>
              <a:lnSpc>
                <a:spcPct val="100000"/>
              </a:lnSpc>
              <a:buFont typeface="Arial"/>
              <a:buChar char="•"/>
            </a:pPr>
            <a:r>
              <a:rPr lang="fr-FR" sz="1400">
                <a:solidFill>
                  <a:srgbClr val="376092"/>
                </a:solidFill>
                <a:latin typeface="Agency FB"/>
              </a:rPr>
              <a:t>Arrosage de nuit</a:t>
            </a:r>
            <a:endParaRPr/>
          </a:p>
        </p:txBody>
      </p:sp>
      <p:sp>
        <p:nvSpPr>
          <p:cNvPr id="136" name="CustomShape 5"/>
          <p:cNvSpPr/>
          <p:nvPr/>
        </p:nvSpPr>
        <p:spPr>
          <a:xfrm>
            <a:off x="5400000" y="3528000"/>
            <a:ext cx="3576960" cy="2452680"/>
          </a:xfrm>
          <a:prstGeom prst="rect">
            <a:avLst/>
          </a:prstGeom>
        </p:spPr>
        <p:txBody>
          <a:bodyPr lIns="90000" tIns="45000" rIns="90000" bIns="45000"/>
          <a:lstStyle/>
          <a:p>
            <a:pPr>
              <a:lnSpc>
                <a:spcPct val="100000"/>
              </a:lnSpc>
            </a:pPr>
            <a:r>
              <a:rPr lang="fr-FR" b="1">
                <a:solidFill>
                  <a:srgbClr val="376092"/>
                </a:solidFill>
                <a:latin typeface="Agency FB"/>
              </a:rPr>
              <a:t>Inciter les habitants</a:t>
            </a:r>
            <a:endParaRPr/>
          </a:p>
          <a:p>
            <a:pPr>
              <a:lnSpc>
                <a:spcPct val="100000"/>
              </a:lnSpc>
              <a:buFont typeface="Arial"/>
              <a:buChar char="•"/>
            </a:pPr>
            <a:r>
              <a:rPr lang="fr-FR" sz="1400">
                <a:solidFill>
                  <a:srgbClr val="376092"/>
                </a:solidFill>
                <a:latin typeface="Agency FB"/>
              </a:rPr>
              <a:t>Informer avec le bulletin municipal</a:t>
            </a:r>
            <a:endParaRPr/>
          </a:p>
          <a:p>
            <a:pPr>
              <a:lnSpc>
                <a:spcPct val="100000"/>
              </a:lnSpc>
              <a:buFont typeface="Arial"/>
              <a:buChar char="•"/>
            </a:pPr>
            <a:r>
              <a:rPr lang="fr-FR" sz="1400">
                <a:solidFill>
                  <a:srgbClr val="376092"/>
                </a:solidFill>
                <a:latin typeface="Agency FB"/>
              </a:rPr>
              <a:t>Carte des pressions</a:t>
            </a:r>
            <a:endParaRPr/>
          </a:p>
          <a:p>
            <a:pPr>
              <a:lnSpc>
                <a:spcPct val="100000"/>
              </a:lnSpc>
              <a:buFont typeface="Arial"/>
              <a:buChar char="•"/>
            </a:pPr>
            <a:r>
              <a:rPr lang="fr-FR" sz="1400">
                <a:solidFill>
                  <a:srgbClr val="376092"/>
                </a:solidFill>
                <a:latin typeface="Agency FB"/>
              </a:rPr>
              <a:t>Sensibiliser avec un événement annuel : La fête de l’eau</a:t>
            </a:r>
            <a:endParaRPr/>
          </a:p>
        </p:txBody>
      </p:sp>
      <p:sp>
        <p:nvSpPr>
          <p:cNvPr id="137" name="CustomShape 6"/>
          <p:cNvSpPr/>
          <p:nvPr/>
        </p:nvSpPr>
        <p:spPr>
          <a:xfrm>
            <a:off x="364320" y="581040"/>
            <a:ext cx="2514600" cy="1130040"/>
          </a:xfrm>
          <a:prstGeom prst="rightArrow">
            <a:avLst>
              <a:gd name="adj1" fmla="val 50000"/>
              <a:gd name="adj2" fmla="val 50000"/>
            </a:avLst>
          </a:prstGeom>
          <a:solidFill>
            <a:srgbClr val="1F497D"/>
          </a:solidFill>
          <a:ln w="25560">
            <a:solidFill>
              <a:srgbClr val="FFFFFF"/>
            </a:solidFill>
            <a:round/>
          </a:ln>
        </p:spPr>
      </p:sp>
      <p:sp>
        <p:nvSpPr>
          <p:cNvPr id="138" name="CustomShape 7"/>
          <p:cNvSpPr/>
          <p:nvPr/>
        </p:nvSpPr>
        <p:spPr>
          <a:xfrm>
            <a:off x="389520" y="892440"/>
            <a:ext cx="2060280" cy="776880"/>
          </a:xfrm>
          <a:prstGeom prst="rect">
            <a:avLst/>
          </a:prstGeom>
        </p:spPr>
      </p:sp>
      <p:sp>
        <p:nvSpPr>
          <p:cNvPr id="139" name="CustomShape 8"/>
          <p:cNvSpPr/>
          <p:nvPr/>
        </p:nvSpPr>
        <p:spPr>
          <a:xfrm>
            <a:off x="389520" y="720000"/>
            <a:ext cx="2060280" cy="776880"/>
          </a:xfrm>
          <a:prstGeom prst="rect">
            <a:avLst/>
          </a:prstGeom>
        </p:spPr>
        <p:txBody>
          <a:bodyPr lIns="0" tIns="243720" rIns="0" bIns="243720" anchor="ctr"/>
          <a:lstStyle/>
          <a:p>
            <a:pPr algn="ctr">
              <a:lnSpc>
                <a:spcPct val="100000"/>
              </a:lnSpc>
            </a:pPr>
            <a:r>
              <a:rPr lang="fr-FR" sz="2400" b="1">
                <a:solidFill>
                  <a:srgbClr val="FFFFFF"/>
                </a:solidFill>
                <a:latin typeface="Agency FB"/>
              </a:rPr>
              <a:t>Les actions </a:t>
            </a:r>
            <a:endParaRPr/>
          </a:p>
        </p:txBody>
      </p:sp>
      <p:pic>
        <p:nvPicPr>
          <p:cNvPr id="140" name="Image 139"/>
          <p:cNvPicPr/>
          <p:nvPr/>
        </p:nvPicPr>
        <p:blipFill>
          <a:blip r:embed="rId2" cstate="screen">
            <a:extLst>
              <a:ext uri="{28A0092B-C50C-407E-A947-70E740481C1C}">
                <a14:useLocalDpi xmlns:a14="http://schemas.microsoft.com/office/drawing/2010/main"/>
              </a:ext>
            </a:extLst>
          </a:blip>
          <a:stretch>
            <a:fillRect/>
          </a:stretch>
        </p:blipFill>
        <p:spPr>
          <a:xfrm>
            <a:off x="476640" y="1692720"/>
            <a:ext cx="3960000" cy="2300400"/>
          </a:xfrm>
          <a:prstGeom prst="rect">
            <a:avLst/>
          </a:prstGeom>
        </p:spPr>
      </p:pic>
      <p:pic>
        <p:nvPicPr>
          <p:cNvPr id="141" name="Image 140"/>
          <p:cNvPicPr/>
          <p:nvPr/>
        </p:nvPicPr>
        <p:blipFill>
          <a:blip r:embed="rId3" cstate="screen">
            <a:extLst>
              <a:ext uri="{28A0092B-C50C-407E-A947-70E740481C1C}">
                <a14:useLocalDpi xmlns:a14="http://schemas.microsoft.com/office/drawing/2010/main"/>
              </a:ext>
            </a:extLst>
          </a:blip>
          <a:stretch>
            <a:fillRect/>
          </a:stretch>
        </p:blipFill>
        <p:spPr>
          <a:xfrm>
            <a:off x="3240000" y="1394280"/>
            <a:ext cx="1872000" cy="1368000"/>
          </a:xfrm>
          <a:prstGeom prst="rect">
            <a:avLst/>
          </a:prstGeom>
        </p:spPr>
      </p:pic>
      <p:pic>
        <p:nvPicPr>
          <p:cNvPr id="142" name="Image 141"/>
          <p:cNvPicPr/>
          <p:nvPr/>
        </p:nvPicPr>
        <p:blipFill>
          <a:blip r:embed="rId4" cstate="screen">
            <a:extLst>
              <a:ext uri="{28A0092B-C50C-407E-A947-70E740481C1C}">
                <a14:useLocalDpi xmlns:a14="http://schemas.microsoft.com/office/drawing/2010/main"/>
              </a:ext>
            </a:extLst>
          </a:blip>
          <a:stretch>
            <a:fillRect/>
          </a:stretch>
        </p:blipFill>
        <p:spPr>
          <a:xfrm>
            <a:off x="6480000" y="4896000"/>
            <a:ext cx="1440000" cy="1080000"/>
          </a:xfrm>
          <a:prstGeom prst="rect">
            <a:avLst/>
          </a:prstGeom>
        </p:spPr>
      </p:pic>
      <p:pic>
        <p:nvPicPr>
          <p:cNvPr id="143" name="Image 142"/>
          <p:cNvPicPr/>
          <p:nvPr/>
        </p:nvPicPr>
        <p:blipFill>
          <a:blip r:embed="rId5" cstate="screen">
            <a:extLst>
              <a:ext uri="{28A0092B-C50C-407E-A947-70E740481C1C}">
                <a14:useLocalDpi xmlns:a14="http://schemas.microsoft.com/office/drawing/2010/main"/>
              </a:ext>
            </a:extLst>
          </a:blip>
          <a:stretch>
            <a:fillRect/>
          </a:stretch>
        </p:blipFill>
        <p:spPr>
          <a:xfrm>
            <a:off x="482400" y="4248000"/>
            <a:ext cx="2397600" cy="1800000"/>
          </a:xfrm>
          <a:prstGeom prst="rect">
            <a:avLst/>
          </a:prstGeom>
        </p:spPr>
      </p:pic>
      <p:pic>
        <p:nvPicPr>
          <p:cNvPr id="144" name="Image 143"/>
          <p:cNvPicPr/>
          <p:nvPr/>
        </p:nvPicPr>
        <p:blipFill>
          <a:blip r:embed="rId6" cstate="screen">
            <a:extLst>
              <a:ext uri="{28A0092B-C50C-407E-A947-70E740481C1C}">
                <a14:useLocalDpi xmlns:a14="http://schemas.microsoft.com/office/drawing/2010/main"/>
              </a:ext>
            </a:extLst>
          </a:blip>
          <a:stretch>
            <a:fillRect/>
          </a:stretch>
        </p:blipFill>
        <p:spPr>
          <a:xfrm>
            <a:off x="3002400" y="4248000"/>
            <a:ext cx="2397600" cy="180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10440" y="0"/>
            <a:ext cx="674208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L’éducation à l’environnement</a:t>
            </a:r>
            <a:endParaRPr/>
          </a:p>
        </p:txBody>
      </p:sp>
      <p:pic>
        <p:nvPicPr>
          <p:cNvPr id="163" name="Picture 2"/>
          <p:cNvPicPr/>
          <p:nvPr/>
        </p:nvPicPr>
        <p:blipFill>
          <a:blip r:embed="rId2" cstate="screen">
            <a:extLst>
              <a:ext uri="{28A0092B-C50C-407E-A947-70E740481C1C}">
                <a14:useLocalDpi xmlns:a14="http://schemas.microsoft.com/office/drawing/2010/main"/>
              </a:ext>
            </a:extLst>
          </a:blip>
          <a:stretch>
            <a:fillRect/>
          </a:stretch>
        </p:blipFill>
        <p:spPr>
          <a:xfrm>
            <a:off x="1348560" y="3440160"/>
            <a:ext cx="6571440" cy="2751840"/>
          </a:xfrm>
          <a:prstGeom prst="rect">
            <a:avLst/>
          </a:prstGeom>
        </p:spPr>
      </p:pic>
      <p:sp>
        <p:nvSpPr>
          <p:cNvPr id="164" name="CustomShape 2"/>
          <p:cNvSpPr/>
          <p:nvPr/>
        </p:nvSpPr>
        <p:spPr>
          <a:xfrm>
            <a:off x="395640" y="1523520"/>
            <a:ext cx="8424360" cy="2436480"/>
          </a:xfrm>
          <a:prstGeom prst="rect">
            <a:avLst/>
          </a:prstGeom>
        </p:spPr>
        <p:txBody>
          <a:bodyPr lIns="90000" tIns="45000" rIns="90000" bIns="45000"/>
          <a:lstStyle/>
          <a:p>
            <a:pPr>
              <a:lnSpc>
                <a:spcPct val="100000"/>
              </a:lnSpc>
            </a:pPr>
            <a:r>
              <a:rPr lang="fr-FR">
                <a:solidFill>
                  <a:srgbClr val="376092"/>
                </a:solidFill>
                <a:latin typeface="Agency FB"/>
                <a:ea typeface="Times New Roman"/>
              </a:rPr>
              <a:t>Dans le cadre de son Plan Municipal d'Environnement, la Ville de Lorient travaille sur le thème de l’éducation à l’environnement depuis 1995, initialement impulsée par l’opération "Ville pilote économies d’eau".</a:t>
            </a:r>
            <a:endParaRPr/>
          </a:p>
          <a:p>
            <a:pPr algn="just">
              <a:lnSpc>
                <a:spcPct val="100000"/>
              </a:lnSpc>
            </a:pPr>
            <a:r>
              <a:rPr lang="fr-FR">
                <a:solidFill>
                  <a:srgbClr val="376092"/>
                </a:solidFill>
                <a:latin typeface="Agency FB"/>
                <a:ea typeface="Times New Roman"/>
              </a:rPr>
              <a:t>Depuis 1995, 10 311 élèves ont été sensibilisés au respect de l'environnement au travers de nos actions dont 6 000 sur l’eau et 1 400 sur la biodiversité.</a:t>
            </a:r>
            <a:endParaRPr/>
          </a:p>
          <a:p>
            <a:pPr algn="just">
              <a:lnSpc>
                <a:spcPct val="100000"/>
              </a:lnSpc>
            </a:pPr>
            <a:r>
              <a:rPr lang="fr-FR" b="1">
                <a:solidFill>
                  <a:srgbClr val="376092"/>
                </a:solidFill>
                <a:latin typeface="Agency FB"/>
                <a:ea typeface="Times New Roman"/>
              </a:rPr>
              <a:t>Nombre d'élèves initiés</a:t>
            </a:r>
            <a:endParaRPr/>
          </a:p>
        </p:txBody>
      </p:sp>
      <p:sp>
        <p:nvSpPr>
          <p:cNvPr id="165" name="CustomShape 3"/>
          <p:cNvSpPr/>
          <p:nvPr/>
        </p:nvSpPr>
        <p:spPr>
          <a:xfrm>
            <a:off x="-10440" y="592920"/>
            <a:ext cx="9118440" cy="52020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2800">
                <a:solidFill>
                  <a:srgbClr val="002060"/>
                </a:solidFill>
                <a:latin typeface="Agency FB"/>
                <a:ea typeface="Arial Unicode MS"/>
              </a:rPr>
              <a:t>Une action structurée par les enjeux eau &amp; biodiversité</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10440" y="0"/>
            <a:ext cx="674208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L’éducation à l’environnement</a:t>
            </a:r>
            <a:endParaRPr/>
          </a:p>
        </p:txBody>
      </p:sp>
      <p:sp>
        <p:nvSpPr>
          <p:cNvPr id="167" name="CustomShape 2"/>
          <p:cNvSpPr/>
          <p:nvPr/>
        </p:nvSpPr>
        <p:spPr>
          <a:xfrm>
            <a:off x="2088000" y="936000"/>
            <a:ext cx="6552000" cy="1936440"/>
          </a:xfrm>
          <a:prstGeom prst="rect">
            <a:avLst/>
          </a:prstGeom>
        </p:spPr>
        <p:txBody>
          <a:bodyPr lIns="90000" tIns="45000" rIns="90000" bIns="45000"/>
          <a:lstStyle/>
          <a:p>
            <a:pPr algn="just">
              <a:lnSpc>
                <a:spcPct val="100000"/>
              </a:lnSpc>
            </a:pPr>
            <a:r>
              <a:rPr lang="fr-FR" sz="1400">
                <a:solidFill>
                  <a:srgbClr val="376092"/>
                </a:solidFill>
                <a:latin typeface="Agency FB"/>
                <a:ea typeface="Times New Roman"/>
              </a:rPr>
              <a:t>Chaque classe suit un programme de 3 demi-journées et participe à une journée de regroupement.</a:t>
            </a:r>
            <a:endParaRPr/>
          </a:p>
          <a:p>
            <a:pPr algn="just">
              <a:lnSpc>
                <a:spcPct val="100000"/>
              </a:lnSpc>
            </a:pPr>
            <a:r>
              <a:rPr lang="fr-FR" sz="1400">
                <a:solidFill>
                  <a:srgbClr val="376092"/>
                </a:solidFill>
                <a:latin typeface="Agency FB"/>
                <a:ea typeface="Times New Roman"/>
              </a:rPr>
              <a:t>Le programme est choisi par l’enseignant et les élèves selon leurs attentes et leur projet.</a:t>
            </a:r>
            <a:endParaRPr/>
          </a:p>
          <a:p>
            <a:pPr algn="just">
              <a:lnSpc>
                <a:spcPct val="100000"/>
              </a:lnSpc>
            </a:pPr>
            <a:endParaRPr/>
          </a:p>
          <a:p>
            <a:pPr algn="just">
              <a:lnSpc>
                <a:spcPct val="100000"/>
              </a:lnSpc>
            </a:pPr>
            <a:r>
              <a:rPr lang="fr-FR" sz="1400">
                <a:solidFill>
                  <a:srgbClr val="376092"/>
                </a:solidFill>
                <a:latin typeface="Agency FB"/>
                <a:ea typeface="Times New Roman"/>
              </a:rPr>
              <a:t>Les animations sont assurées par 4 associations adjudicataires suivant les programmes : le CCSTI/Maison de la Mer, les Petits Débrouillards, Eau et Rivières de Bretagne : l’eau, Bretagne Vivante.</a:t>
            </a:r>
            <a:endParaRPr/>
          </a:p>
        </p:txBody>
      </p:sp>
      <p:sp>
        <p:nvSpPr>
          <p:cNvPr id="168" name="CustomShape 3"/>
          <p:cNvSpPr/>
          <p:nvPr/>
        </p:nvSpPr>
        <p:spPr>
          <a:xfrm>
            <a:off x="2088000" y="4896000"/>
            <a:ext cx="6480000" cy="792000"/>
          </a:xfrm>
          <a:prstGeom prst="rect">
            <a:avLst/>
          </a:prstGeom>
        </p:spPr>
        <p:txBody>
          <a:bodyPr lIns="90000" tIns="45000" rIns="90000" bIns="45000"/>
          <a:lstStyle/>
          <a:p>
            <a:pPr algn="just">
              <a:lnSpc>
                <a:spcPct val="100000"/>
              </a:lnSpc>
            </a:pPr>
            <a:r>
              <a:rPr lang="fr-FR" sz="1400">
                <a:solidFill>
                  <a:srgbClr val="376092"/>
                </a:solidFill>
                <a:latin typeface="Agency FB"/>
                <a:ea typeface="Times New Roman"/>
              </a:rPr>
              <a:t>Le label éco-école a été décerné à l'école de Kermélo pour ses actions menées par les élèves sur la biodiversité et sur l’eau.</a:t>
            </a:r>
            <a:endParaRPr/>
          </a:p>
        </p:txBody>
      </p:sp>
      <p:pic>
        <p:nvPicPr>
          <p:cNvPr id="169" name="Image 168"/>
          <p:cNvPicPr/>
          <p:nvPr/>
        </p:nvPicPr>
        <p:blipFill>
          <a:blip r:embed="rId2" cstate="screen">
            <a:extLst>
              <a:ext uri="{28A0092B-C50C-407E-A947-70E740481C1C}">
                <a14:useLocalDpi xmlns:a14="http://schemas.microsoft.com/office/drawing/2010/main"/>
              </a:ext>
            </a:extLst>
          </a:blip>
          <a:stretch>
            <a:fillRect/>
          </a:stretch>
        </p:blipFill>
        <p:spPr>
          <a:xfrm>
            <a:off x="288000" y="910800"/>
            <a:ext cx="1800000" cy="2401200"/>
          </a:xfrm>
          <a:prstGeom prst="rect">
            <a:avLst/>
          </a:prstGeom>
        </p:spPr>
      </p:pic>
      <p:pic>
        <p:nvPicPr>
          <p:cNvPr id="170" name="Image 169"/>
          <p:cNvPicPr/>
          <p:nvPr/>
        </p:nvPicPr>
        <p:blipFill>
          <a:blip r:embed="rId3" cstate="screen">
            <a:extLst>
              <a:ext uri="{28A0092B-C50C-407E-A947-70E740481C1C}">
                <a14:useLocalDpi xmlns:a14="http://schemas.microsoft.com/office/drawing/2010/main"/>
              </a:ext>
            </a:extLst>
          </a:blip>
          <a:stretch>
            <a:fillRect/>
          </a:stretch>
        </p:blipFill>
        <p:spPr>
          <a:xfrm>
            <a:off x="5976000" y="2880000"/>
            <a:ext cx="2394000" cy="1800000"/>
          </a:xfrm>
          <a:prstGeom prst="rect">
            <a:avLst/>
          </a:prstGeom>
        </p:spPr>
      </p:pic>
      <p:pic>
        <p:nvPicPr>
          <p:cNvPr id="171" name="Image 170"/>
          <p:cNvPicPr/>
          <p:nvPr/>
        </p:nvPicPr>
        <p:blipFill>
          <a:blip r:embed="rId4" cstate="screen">
            <a:extLst>
              <a:ext uri="{28A0092B-C50C-407E-A947-70E740481C1C}">
                <a14:useLocalDpi xmlns:a14="http://schemas.microsoft.com/office/drawing/2010/main"/>
              </a:ext>
            </a:extLst>
          </a:blip>
          <a:stretch>
            <a:fillRect/>
          </a:stretch>
        </p:blipFill>
        <p:spPr>
          <a:xfrm>
            <a:off x="2736000" y="2908440"/>
            <a:ext cx="2401200" cy="1800000"/>
          </a:xfrm>
          <a:prstGeom prst="rect">
            <a:avLst/>
          </a:prstGeom>
        </p:spPr>
      </p:pic>
      <p:pic>
        <p:nvPicPr>
          <p:cNvPr id="172" name="Image 171"/>
          <p:cNvPicPr/>
          <p:nvPr/>
        </p:nvPicPr>
        <p:blipFill>
          <a:blip r:embed="rId5" cstate="screen">
            <a:extLst>
              <a:ext uri="{28A0092B-C50C-407E-A947-70E740481C1C}">
                <a14:useLocalDpi xmlns:a14="http://schemas.microsoft.com/office/drawing/2010/main"/>
              </a:ext>
            </a:extLst>
          </a:blip>
          <a:stretch>
            <a:fillRect/>
          </a:stretch>
        </p:blipFill>
        <p:spPr>
          <a:xfrm rot="16200000">
            <a:off x="-9000" y="3870016"/>
            <a:ext cx="2394000" cy="180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10440" y="0"/>
            <a:ext cx="674208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L’éducation à l’environnement</a:t>
            </a:r>
            <a:endParaRPr/>
          </a:p>
        </p:txBody>
      </p:sp>
      <p:sp>
        <p:nvSpPr>
          <p:cNvPr id="174" name="CustomShape 2"/>
          <p:cNvSpPr/>
          <p:nvPr/>
        </p:nvSpPr>
        <p:spPr>
          <a:xfrm>
            <a:off x="324360" y="712800"/>
            <a:ext cx="8459640" cy="1375200"/>
          </a:xfrm>
          <a:prstGeom prst="rect">
            <a:avLst/>
          </a:prstGeom>
        </p:spPr>
        <p:txBody>
          <a:bodyPr lIns="90000" tIns="45000" rIns="90000" bIns="45000"/>
          <a:lstStyle/>
          <a:p>
            <a:r>
              <a:rPr lang="fr-FR" sz="1600">
                <a:solidFill>
                  <a:srgbClr val="376092"/>
                </a:solidFill>
                <a:latin typeface="Agency FB"/>
                <a:ea typeface="Times New Roman"/>
              </a:rPr>
              <a:t>Les regroupements favorisent l'échange en valorisant l'action et les élèves.</a:t>
            </a:r>
            <a:endParaRPr/>
          </a:p>
          <a:p>
            <a:pPr algn="just"/>
            <a:r>
              <a:rPr lang="fr-FR" sz="1600">
                <a:solidFill>
                  <a:srgbClr val="376092"/>
                </a:solidFill>
                <a:latin typeface="Agency FB"/>
                <a:ea typeface="Times New Roman"/>
              </a:rPr>
              <a:t>Ils sont l’aboutissement des actions en faisant découvrir des activités nouvelles ou complémentaires aux animations effectuées et permettent aux élèves de présenter et de mettre en commun leur projet.. </a:t>
            </a:r>
            <a:r>
              <a:rPr lang="fr-FR">
                <a:solidFill>
                  <a:srgbClr val="376092"/>
                </a:solidFill>
                <a:latin typeface="Agency FB"/>
                <a:ea typeface="Times New Roman"/>
              </a:rPr>
              <a:t> </a:t>
            </a:r>
            <a:endParaRPr/>
          </a:p>
        </p:txBody>
      </p:sp>
      <p:pic>
        <p:nvPicPr>
          <p:cNvPr id="175" name="Image 174"/>
          <p:cNvPicPr/>
          <p:nvPr/>
        </p:nvPicPr>
        <p:blipFill>
          <a:blip r:embed="rId2" cstate="screen">
            <a:extLst>
              <a:ext uri="{28A0092B-C50C-407E-A947-70E740481C1C}">
                <a14:useLocalDpi xmlns:a14="http://schemas.microsoft.com/office/drawing/2010/main"/>
              </a:ext>
            </a:extLst>
          </a:blip>
          <a:stretch>
            <a:fillRect/>
          </a:stretch>
        </p:blipFill>
        <p:spPr>
          <a:xfrm>
            <a:off x="4680000" y="4248000"/>
            <a:ext cx="2520000" cy="1890000"/>
          </a:xfrm>
          <a:prstGeom prst="rect">
            <a:avLst/>
          </a:prstGeom>
        </p:spPr>
      </p:pic>
      <p:pic>
        <p:nvPicPr>
          <p:cNvPr id="176" name="Image 175"/>
          <p:cNvPicPr/>
          <p:nvPr/>
        </p:nvPicPr>
        <p:blipFill>
          <a:blip r:embed="rId3" cstate="screen">
            <a:extLst>
              <a:ext uri="{28A0092B-C50C-407E-A947-70E740481C1C}">
                <a14:useLocalDpi xmlns:a14="http://schemas.microsoft.com/office/drawing/2010/main"/>
              </a:ext>
            </a:extLst>
          </a:blip>
          <a:stretch>
            <a:fillRect/>
          </a:stretch>
        </p:blipFill>
        <p:spPr>
          <a:xfrm>
            <a:off x="1944000" y="4230000"/>
            <a:ext cx="2520000" cy="1890000"/>
          </a:xfrm>
          <a:prstGeom prst="rect">
            <a:avLst/>
          </a:prstGeom>
        </p:spPr>
      </p:pic>
      <p:pic>
        <p:nvPicPr>
          <p:cNvPr id="177" name="Image 176"/>
          <p:cNvPicPr/>
          <p:nvPr/>
        </p:nvPicPr>
        <p:blipFill>
          <a:blip r:embed="rId4" cstate="screen">
            <a:extLst>
              <a:ext uri="{28A0092B-C50C-407E-A947-70E740481C1C}">
                <a14:useLocalDpi xmlns:a14="http://schemas.microsoft.com/office/drawing/2010/main"/>
              </a:ext>
            </a:extLst>
          </a:blip>
          <a:stretch>
            <a:fillRect/>
          </a:stretch>
        </p:blipFill>
        <p:spPr>
          <a:xfrm rot="16200000">
            <a:off x="147830" y="4486240"/>
            <a:ext cx="1800000" cy="1350000"/>
          </a:xfrm>
          <a:prstGeom prst="rect">
            <a:avLst/>
          </a:prstGeom>
        </p:spPr>
      </p:pic>
      <p:pic>
        <p:nvPicPr>
          <p:cNvPr id="178" name="Image 177"/>
          <p:cNvPicPr/>
          <p:nvPr/>
        </p:nvPicPr>
        <p:blipFill>
          <a:blip r:embed="rId5" cstate="screen">
            <a:extLst>
              <a:ext uri="{28A0092B-C50C-407E-A947-70E740481C1C}">
                <a14:useLocalDpi xmlns:a14="http://schemas.microsoft.com/office/drawing/2010/main"/>
              </a:ext>
            </a:extLst>
          </a:blip>
          <a:stretch>
            <a:fillRect/>
          </a:stretch>
        </p:blipFill>
        <p:spPr>
          <a:xfrm>
            <a:off x="4752000" y="2160000"/>
            <a:ext cx="2397600" cy="1800000"/>
          </a:xfrm>
          <a:prstGeom prst="rect">
            <a:avLst/>
          </a:prstGeom>
        </p:spPr>
      </p:pic>
      <p:pic>
        <p:nvPicPr>
          <p:cNvPr id="179" name="Image 178"/>
          <p:cNvPicPr/>
          <p:nvPr/>
        </p:nvPicPr>
        <p:blipFill>
          <a:blip r:embed="rId6" cstate="screen">
            <a:extLst>
              <a:ext uri="{28A0092B-C50C-407E-A947-70E740481C1C}">
                <a14:useLocalDpi xmlns:a14="http://schemas.microsoft.com/office/drawing/2010/main"/>
              </a:ext>
            </a:extLst>
          </a:blip>
          <a:stretch>
            <a:fillRect/>
          </a:stretch>
        </p:blipFill>
        <p:spPr>
          <a:xfrm rot="16200000">
            <a:off x="153000" y="2457000"/>
            <a:ext cx="1800000" cy="1350000"/>
          </a:xfrm>
          <a:prstGeom prst="rect">
            <a:avLst/>
          </a:prstGeom>
        </p:spPr>
      </p:pic>
      <p:pic>
        <p:nvPicPr>
          <p:cNvPr id="180" name="Image 179"/>
          <p:cNvPicPr/>
          <p:nvPr/>
        </p:nvPicPr>
        <p:blipFill>
          <a:blip r:embed="rId7" cstate="screen">
            <a:extLst>
              <a:ext uri="{28A0092B-C50C-407E-A947-70E740481C1C}">
                <a14:useLocalDpi xmlns:a14="http://schemas.microsoft.com/office/drawing/2010/main"/>
              </a:ext>
            </a:extLst>
          </a:blip>
          <a:stretch>
            <a:fillRect/>
          </a:stretch>
        </p:blipFill>
        <p:spPr>
          <a:xfrm rot="16200000">
            <a:off x="7155312" y="4528724"/>
            <a:ext cx="1800000" cy="1350000"/>
          </a:xfrm>
          <a:prstGeom prst="rect">
            <a:avLst/>
          </a:prstGeom>
        </p:spPr>
      </p:pic>
      <p:pic>
        <p:nvPicPr>
          <p:cNvPr id="181" name="Image 180"/>
          <p:cNvPicPr/>
          <p:nvPr/>
        </p:nvPicPr>
        <p:blipFill>
          <a:blip r:embed="rId8" cstate="screen">
            <a:extLst>
              <a:ext uri="{28A0092B-C50C-407E-A947-70E740481C1C}">
                <a14:useLocalDpi xmlns:a14="http://schemas.microsoft.com/office/drawing/2010/main"/>
              </a:ext>
            </a:extLst>
          </a:blip>
          <a:stretch>
            <a:fillRect/>
          </a:stretch>
        </p:blipFill>
        <p:spPr>
          <a:xfrm>
            <a:off x="1994400" y="2232000"/>
            <a:ext cx="2397600" cy="1800000"/>
          </a:xfrm>
          <a:prstGeom prst="rect">
            <a:avLst/>
          </a:prstGeom>
        </p:spPr>
      </p:pic>
      <p:pic>
        <p:nvPicPr>
          <p:cNvPr id="182" name="Image 181"/>
          <p:cNvPicPr/>
          <p:nvPr/>
        </p:nvPicPr>
        <p:blipFill>
          <a:blip r:embed="rId9" cstate="screen">
            <a:extLst>
              <a:ext uri="{28A0092B-C50C-407E-A947-70E740481C1C}">
                <a14:useLocalDpi xmlns:a14="http://schemas.microsoft.com/office/drawing/2010/main"/>
              </a:ext>
            </a:extLst>
          </a:blip>
          <a:stretch>
            <a:fillRect/>
          </a:stretch>
        </p:blipFill>
        <p:spPr>
          <a:xfrm rot="16200000">
            <a:off x="7155312" y="2385000"/>
            <a:ext cx="1800000" cy="135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10440" y="0"/>
            <a:ext cx="6742080" cy="58104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002060"/>
                </a:solidFill>
                <a:latin typeface="Agency FB"/>
                <a:ea typeface="Arial Unicode MS"/>
              </a:rPr>
              <a:t>L’éducation à l’environnement</a:t>
            </a:r>
            <a:endParaRPr/>
          </a:p>
        </p:txBody>
      </p:sp>
      <p:sp>
        <p:nvSpPr>
          <p:cNvPr id="184" name="CustomShape 2"/>
          <p:cNvSpPr/>
          <p:nvPr/>
        </p:nvSpPr>
        <p:spPr>
          <a:xfrm>
            <a:off x="324360" y="712800"/>
            <a:ext cx="8459640" cy="1735200"/>
          </a:xfrm>
          <a:prstGeom prst="rect">
            <a:avLst/>
          </a:prstGeom>
        </p:spPr>
        <p:txBody>
          <a:bodyPr lIns="90000" tIns="45000" rIns="90000" bIns="45000"/>
          <a:lstStyle/>
          <a:p>
            <a:pPr algn="just">
              <a:lnSpc>
                <a:spcPct val="100000"/>
              </a:lnSpc>
            </a:pPr>
            <a:r>
              <a:rPr lang="fr-FR">
                <a:solidFill>
                  <a:srgbClr val="376092"/>
                </a:solidFill>
                <a:latin typeface="Agency FB"/>
                <a:ea typeface="Times New Roman"/>
              </a:rPr>
              <a:t>Des actions de sensibilisation sur les enjeux environnementaux sont également menées envers le Conseil Municipal des Enfants, les enfants des centres de loisirs (nettoyage de rives, journée "Destination Nature") et d'accompagnement sur les projets écoles liés à l'environnement. Chaque année près de 300 enfants participent à ces actions.</a:t>
            </a:r>
            <a:endParaRPr/>
          </a:p>
        </p:txBody>
      </p:sp>
      <p:pic>
        <p:nvPicPr>
          <p:cNvPr id="185" name="Image 184"/>
          <p:cNvPicPr/>
          <p:nvPr/>
        </p:nvPicPr>
        <p:blipFill>
          <a:blip r:embed="rId2" cstate="screen">
            <a:extLst>
              <a:ext uri="{28A0092B-C50C-407E-A947-70E740481C1C}">
                <a14:useLocalDpi xmlns:a14="http://schemas.microsoft.com/office/drawing/2010/main"/>
              </a:ext>
            </a:extLst>
          </a:blip>
          <a:stretch>
            <a:fillRect/>
          </a:stretch>
        </p:blipFill>
        <p:spPr>
          <a:xfrm>
            <a:off x="432000" y="2592000"/>
            <a:ext cx="2401200" cy="1800000"/>
          </a:xfrm>
          <a:prstGeom prst="rect">
            <a:avLst/>
          </a:prstGeom>
        </p:spPr>
      </p:pic>
      <p:pic>
        <p:nvPicPr>
          <p:cNvPr id="186" name="Image 185"/>
          <p:cNvPicPr/>
          <p:nvPr/>
        </p:nvPicPr>
        <p:blipFill>
          <a:blip r:embed="rId3" cstate="screen">
            <a:extLst>
              <a:ext uri="{28A0092B-C50C-407E-A947-70E740481C1C}">
                <a14:useLocalDpi xmlns:a14="http://schemas.microsoft.com/office/drawing/2010/main"/>
              </a:ext>
            </a:extLst>
          </a:blip>
          <a:stretch>
            <a:fillRect/>
          </a:stretch>
        </p:blipFill>
        <p:spPr>
          <a:xfrm>
            <a:off x="432000" y="4608000"/>
            <a:ext cx="2394000" cy="1800000"/>
          </a:xfrm>
          <a:prstGeom prst="rect">
            <a:avLst/>
          </a:prstGeom>
        </p:spPr>
      </p:pic>
      <p:pic>
        <p:nvPicPr>
          <p:cNvPr id="187" name="Image 186"/>
          <p:cNvPicPr/>
          <p:nvPr/>
        </p:nvPicPr>
        <p:blipFill>
          <a:blip r:embed="rId4" cstate="screen">
            <a:extLst>
              <a:ext uri="{28A0092B-C50C-407E-A947-70E740481C1C}">
                <a14:useLocalDpi xmlns:a14="http://schemas.microsoft.com/office/drawing/2010/main"/>
              </a:ext>
            </a:extLst>
          </a:blip>
          <a:stretch>
            <a:fillRect/>
          </a:stretch>
        </p:blipFill>
        <p:spPr>
          <a:xfrm>
            <a:off x="3402360" y="2592000"/>
            <a:ext cx="2394000" cy="1800000"/>
          </a:xfrm>
          <a:prstGeom prst="rect">
            <a:avLst/>
          </a:prstGeom>
        </p:spPr>
      </p:pic>
      <p:pic>
        <p:nvPicPr>
          <p:cNvPr id="188" name="Image 187"/>
          <p:cNvPicPr/>
          <p:nvPr/>
        </p:nvPicPr>
        <p:blipFill>
          <a:blip r:embed="rId5" cstate="screen">
            <a:extLst>
              <a:ext uri="{28A0092B-C50C-407E-A947-70E740481C1C}">
                <a14:useLocalDpi xmlns:a14="http://schemas.microsoft.com/office/drawing/2010/main"/>
              </a:ext>
            </a:extLst>
          </a:blip>
          <a:stretch>
            <a:fillRect/>
          </a:stretch>
        </p:blipFill>
        <p:spPr>
          <a:xfrm>
            <a:off x="6273000" y="2606760"/>
            <a:ext cx="2394000" cy="1800000"/>
          </a:xfrm>
          <a:prstGeom prst="rect">
            <a:avLst/>
          </a:prstGeom>
        </p:spPr>
      </p:pic>
      <p:pic>
        <p:nvPicPr>
          <p:cNvPr id="189" name="Image 188"/>
          <p:cNvPicPr/>
          <p:nvPr/>
        </p:nvPicPr>
        <p:blipFill>
          <a:blip r:embed="rId6" cstate="screen">
            <a:extLst>
              <a:ext uri="{28A0092B-C50C-407E-A947-70E740481C1C}">
                <a14:useLocalDpi xmlns:a14="http://schemas.microsoft.com/office/drawing/2010/main"/>
              </a:ext>
            </a:extLst>
          </a:blip>
          <a:stretch>
            <a:fillRect/>
          </a:stretch>
        </p:blipFill>
        <p:spPr>
          <a:xfrm>
            <a:off x="3384000" y="4608000"/>
            <a:ext cx="2397600" cy="1800000"/>
          </a:xfrm>
          <a:prstGeom prst="rect">
            <a:avLst/>
          </a:prstGeom>
        </p:spPr>
      </p:pic>
      <p:pic>
        <p:nvPicPr>
          <p:cNvPr id="190" name="Image 189"/>
          <p:cNvPicPr/>
          <p:nvPr/>
        </p:nvPicPr>
        <p:blipFill>
          <a:blip r:embed="rId7" cstate="screen">
            <a:extLst>
              <a:ext uri="{28A0092B-C50C-407E-A947-70E740481C1C}">
                <a14:useLocalDpi xmlns:a14="http://schemas.microsoft.com/office/drawing/2010/main"/>
              </a:ext>
            </a:extLst>
          </a:blip>
          <a:stretch>
            <a:fillRect/>
          </a:stretch>
        </p:blipFill>
        <p:spPr>
          <a:xfrm>
            <a:off x="6264000" y="4608000"/>
            <a:ext cx="2397600" cy="180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0440" y="0"/>
            <a:ext cx="6886080" cy="1068480"/>
          </a:xfrm>
          <a:prstGeom prst="rect">
            <a:avLst/>
          </a:prstGeom>
          <a:solidFill>
            <a:srgbClr val="FFFFFF"/>
          </a:solidFill>
          <a:ln w="9360">
            <a:solidFill>
              <a:srgbClr val="FFFFFF"/>
            </a:solidFill>
            <a:round/>
          </a:ln>
        </p:spPr>
        <p:txBody>
          <a:bodyPr lIns="90000" tIns="46800" rIns="90000" bIns="46800"/>
          <a:lstStyle/>
          <a:p>
            <a:pPr>
              <a:lnSpc>
                <a:spcPct val="100000"/>
              </a:lnSpc>
            </a:pPr>
            <a:r>
              <a:rPr lang="fr-FR" sz="3200">
                <a:solidFill>
                  <a:srgbClr val="376092"/>
                </a:solidFill>
                <a:latin typeface="Agency FB"/>
                <a:ea typeface="Arial Unicode MS"/>
              </a:rPr>
              <a:t>Sensibiliser </a:t>
            </a:r>
            <a:r>
              <a:rPr lang="fr-FR" sz="3200">
                <a:solidFill>
                  <a:srgbClr val="376092"/>
                </a:solidFill>
                <a:latin typeface="Agency FB"/>
                <a:ea typeface="Times New Roman"/>
              </a:rPr>
              <a:t>pour préserver la biodiversité</a:t>
            </a:r>
            <a:endParaRPr/>
          </a:p>
        </p:txBody>
      </p:sp>
      <p:sp>
        <p:nvSpPr>
          <p:cNvPr id="192" name="CustomShape 2"/>
          <p:cNvSpPr/>
          <p:nvPr/>
        </p:nvSpPr>
        <p:spPr>
          <a:xfrm>
            <a:off x="591480" y="988200"/>
            <a:ext cx="2060280" cy="776880"/>
          </a:xfrm>
          <a:prstGeom prst="rect">
            <a:avLst/>
          </a:prstGeom>
        </p:spPr>
      </p:sp>
      <p:sp>
        <p:nvSpPr>
          <p:cNvPr id="193" name="CustomShape 3"/>
          <p:cNvSpPr/>
          <p:nvPr/>
        </p:nvSpPr>
        <p:spPr>
          <a:xfrm>
            <a:off x="3178800" y="1908360"/>
            <a:ext cx="4597200" cy="2604960"/>
          </a:xfrm>
          <a:prstGeom prst="rect">
            <a:avLst/>
          </a:prstGeom>
        </p:spPr>
        <p:txBody>
          <a:bodyPr lIns="90000" tIns="45000" rIns="90000" bIns="45000"/>
          <a:lstStyle/>
          <a:p>
            <a:pPr algn="just">
              <a:lnSpc>
                <a:spcPct val="100000"/>
              </a:lnSpc>
              <a:buFont typeface="Arial"/>
              <a:buChar char="•"/>
            </a:pPr>
            <a:r>
              <a:rPr lang="fr-FR" sz="1400">
                <a:solidFill>
                  <a:srgbClr val="376092"/>
                </a:solidFill>
                <a:latin typeface="Agency FB"/>
              </a:rPr>
              <a:t>Au travers du bulletin municipal et de la presse locale</a:t>
            </a:r>
            <a:endParaRPr/>
          </a:p>
          <a:p>
            <a:pPr algn="just">
              <a:lnSpc>
                <a:spcPct val="100000"/>
              </a:lnSpc>
              <a:buFont typeface="Arial"/>
              <a:buChar char="•"/>
            </a:pPr>
            <a:r>
              <a:rPr lang="fr-FR" sz="1400">
                <a:solidFill>
                  <a:srgbClr val="376092"/>
                </a:solidFill>
                <a:latin typeface="Agency FB"/>
              </a:rPr>
              <a:t>En participant, avec les partenaires institutionnel et associatifs</a:t>
            </a:r>
            <a:r>
              <a:rPr lang="fr-FR" sz="1400">
                <a:solidFill>
                  <a:srgbClr val="002060"/>
                </a:solidFill>
                <a:latin typeface="Agency FB"/>
              </a:rPr>
              <a:t>, </a:t>
            </a:r>
            <a:r>
              <a:rPr lang="fr-FR" sz="1400">
                <a:solidFill>
                  <a:srgbClr val="376092"/>
                </a:solidFill>
                <a:latin typeface="Agency FB"/>
              </a:rPr>
              <a:t>à des évènements nationaux et internationaux : la semaines pour les alternatives aux pesticides (films/débats, concours photos, journée de sensibilisation), la fête de la science</a:t>
            </a:r>
            <a:endParaRPr/>
          </a:p>
        </p:txBody>
      </p:sp>
      <p:sp>
        <p:nvSpPr>
          <p:cNvPr id="194" name="CustomShape 4"/>
          <p:cNvSpPr/>
          <p:nvPr/>
        </p:nvSpPr>
        <p:spPr>
          <a:xfrm>
            <a:off x="389520" y="1104480"/>
            <a:ext cx="2514600" cy="1130040"/>
          </a:xfrm>
          <a:prstGeom prst="rightArrow">
            <a:avLst>
              <a:gd name="adj1" fmla="val 50000"/>
              <a:gd name="adj2" fmla="val 50000"/>
            </a:avLst>
          </a:prstGeom>
          <a:solidFill>
            <a:srgbClr val="1F497D"/>
          </a:solidFill>
          <a:ln w="25560">
            <a:solidFill>
              <a:srgbClr val="FFFFFF"/>
            </a:solidFill>
            <a:round/>
          </a:ln>
        </p:spPr>
      </p:sp>
      <p:sp>
        <p:nvSpPr>
          <p:cNvPr id="195" name="CustomShape 5"/>
          <p:cNvSpPr/>
          <p:nvPr/>
        </p:nvSpPr>
        <p:spPr>
          <a:xfrm>
            <a:off x="414720" y="1280880"/>
            <a:ext cx="2060280" cy="776880"/>
          </a:xfrm>
          <a:prstGeom prst="rect">
            <a:avLst/>
          </a:prstGeom>
        </p:spPr>
      </p:sp>
      <p:sp>
        <p:nvSpPr>
          <p:cNvPr id="196" name="CustomShape 6"/>
          <p:cNvSpPr/>
          <p:nvPr/>
        </p:nvSpPr>
        <p:spPr>
          <a:xfrm>
            <a:off x="414720" y="1280880"/>
            <a:ext cx="2060280" cy="776880"/>
          </a:xfrm>
          <a:prstGeom prst="rect">
            <a:avLst/>
          </a:prstGeom>
        </p:spPr>
        <p:txBody>
          <a:bodyPr lIns="0" tIns="243720" rIns="0" bIns="243720" anchor="ctr"/>
          <a:lstStyle/>
          <a:p>
            <a:pPr algn="ctr">
              <a:lnSpc>
                <a:spcPct val="100000"/>
              </a:lnSpc>
            </a:pPr>
            <a:r>
              <a:rPr lang="fr-FR" sz="2400" b="1">
                <a:solidFill>
                  <a:srgbClr val="FFFFFF"/>
                </a:solidFill>
                <a:latin typeface="Agency FB"/>
              </a:rPr>
              <a:t>Les actions </a:t>
            </a:r>
            <a:endParaRPr/>
          </a:p>
        </p:txBody>
      </p:sp>
      <p:sp>
        <p:nvSpPr>
          <p:cNvPr id="197" name="CustomShape 7"/>
          <p:cNvSpPr/>
          <p:nvPr/>
        </p:nvSpPr>
        <p:spPr>
          <a:xfrm>
            <a:off x="3101040" y="1438920"/>
            <a:ext cx="5574600" cy="455760"/>
          </a:xfrm>
          <a:prstGeom prst="rect">
            <a:avLst/>
          </a:prstGeom>
        </p:spPr>
        <p:txBody>
          <a:bodyPr lIns="90000" tIns="45000" rIns="90000" bIns="45000"/>
          <a:lstStyle/>
          <a:p>
            <a:pPr>
              <a:lnSpc>
                <a:spcPct val="100000"/>
              </a:lnSpc>
            </a:pPr>
            <a:r>
              <a:rPr lang="fr-FR" sz="2400" b="1" i="1">
                <a:solidFill>
                  <a:srgbClr val="376092"/>
                </a:solidFill>
                <a:latin typeface="Arial"/>
              </a:rPr>
              <a:t>Communiquer</a:t>
            </a:r>
            <a:endParaRPr/>
          </a:p>
        </p:txBody>
      </p:sp>
      <p:pic>
        <p:nvPicPr>
          <p:cNvPr id="198" name="Image 197"/>
          <p:cNvPicPr/>
          <p:nvPr/>
        </p:nvPicPr>
        <p:blipFill>
          <a:blip r:embed="rId2" cstate="screen">
            <a:extLst>
              <a:ext uri="{28A0092B-C50C-407E-A947-70E740481C1C}">
                <a14:useLocalDpi xmlns:a14="http://schemas.microsoft.com/office/drawing/2010/main"/>
              </a:ext>
            </a:extLst>
          </a:blip>
          <a:stretch>
            <a:fillRect/>
          </a:stretch>
        </p:blipFill>
        <p:spPr>
          <a:xfrm>
            <a:off x="7488000" y="5256000"/>
            <a:ext cx="1440000" cy="1080000"/>
          </a:xfrm>
          <a:prstGeom prst="rect">
            <a:avLst/>
          </a:prstGeom>
        </p:spPr>
      </p:pic>
      <p:pic>
        <p:nvPicPr>
          <p:cNvPr id="199" name="Image 198"/>
          <p:cNvPicPr/>
          <p:nvPr/>
        </p:nvPicPr>
        <p:blipFill>
          <a:blip r:embed="rId3" cstate="screen">
            <a:extLst>
              <a:ext uri="{28A0092B-C50C-407E-A947-70E740481C1C}">
                <a14:useLocalDpi xmlns:a14="http://schemas.microsoft.com/office/drawing/2010/main"/>
              </a:ext>
            </a:extLst>
          </a:blip>
          <a:stretch>
            <a:fillRect/>
          </a:stretch>
        </p:blipFill>
        <p:spPr>
          <a:xfrm>
            <a:off x="5976000" y="5256000"/>
            <a:ext cx="1440000" cy="1080000"/>
          </a:xfrm>
          <a:prstGeom prst="rect">
            <a:avLst/>
          </a:prstGeom>
        </p:spPr>
      </p:pic>
      <p:pic>
        <p:nvPicPr>
          <p:cNvPr id="200" name="Image 199"/>
          <p:cNvPicPr/>
          <p:nvPr/>
        </p:nvPicPr>
        <p:blipFill>
          <a:blip r:embed="rId4" cstate="screen">
            <a:extLst>
              <a:ext uri="{28A0092B-C50C-407E-A947-70E740481C1C}">
                <a14:useLocalDpi xmlns:a14="http://schemas.microsoft.com/office/drawing/2010/main"/>
              </a:ext>
            </a:extLst>
          </a:blip>
          <a:stretch>
            <a:fillRect/>
          </a:stretch>
        </p:blipFill>
        <p:spPr>
          <a:xfrm>
            <a:off x="4464000" y="5256000"/>
            <a:ext cx="1440000" cy="1080000"/>
          </a:xfrm>
          <a:prstGeom prst="rect">
            <a:avLst/>
          </a:prstGeom>
        </p:spPr>
      </p:pic>
      <p:pic>
        <p:nvPicPr>
          <p:cNvPr id="201" name="Image 200"/>
          <p:cNvPicPr/>
          <p:nvPr/>
        </p:nvPicPr>
        <p:blipFill>
          <a:blip r:embed="rId5" cstate="screen">
            <a:extLst>
              <a:ext uri="{28A0092B-C50C-407E-A947-70E740481C1C}">
                <a14:useLocalDpi xmlns:a14="http://schemas.microsoft.com/office/drawing/2010/main"/>
              </a:ext>
            </a:extLst>
          </a:blip>
          <a:stretch>
            <a:fillRect/>
          </a:stretch>
        </p:blipFill>
        <p:spPr>
          <a:xfrm>
            <a:off x="432000" y="2649600"/>
            <a:ext cx="1800000" cy="3038400"/>
          </a:xfrm>
          <a:prstGeom prst="rect">
            <a:avLst/>
          </a:prstGeom>
        </p:spPr>
      </p:pic>
      <p:pic>
        <p:nvPicPr>
          <p:cNvPr id="202" name="Image 201"/>
          <p:cNvPicPr/>
          <p:nvPr/>
        </p:nvPicPr>
        <p:blipFill>
          <a:blip r:embed="rId6" cstate="screen">
            <a:extLst>
              <a:ext uri="{28A0092B-C50C-407E-A947-70E740481C1C}">
                <a14:useLocalDpi xmlns:a14="http://schemas.microsoft.com/office/drawing/2010/main"/>
              </a:ext>
            </a:extLst>
          </a:blip>
          <a:stretch>
            <a:fillRect/>
          </a:stretch>
        </p:blipFill>
        <p:spPr>
          <a:xfrm>
            <a:off x="2952000" y="3960000"/>
            <a:ext cx="1440000" cy="1080000"/>
          </a:xfrm>
          <a:prstGeom prst="rect">
            <a:avLst/>
          </a:prstGeom>
        </p:spPr>
      </p:pic>
      <p:pic>
        <p:nvPicPr>
          <p:cNvPr id="203" name="Image 202"/>
          <p:cNvPicPr/>
          <p:nvPr/>
        </p:nvPicPr>
        <p:blipFill>
          <a:blip r:embed="rId7" cstate="screen">
            <a:extLst>
              <a:ext uri="{28A0092B-C50C-407E-A947-70E740481C1C}">
                <a14:useLocalDpi xmlns:a14="http://schemas.microsoft.com/office/drawing/2010/main"/>
              </a:ext>
            </a:extLst>
          </a:blip>
          <a:stretch>
            <a:fillRect/>
          </a:stretch>
        </p:blipFill>
        <p:spPr>
          <a:xfrm>
            <a:off x="7488000" y="3960000"/>
            <a:ext cx="1440000" cy="1080000"/>
          </a:xfrm>
          <a:prstGeom prst="rect">
            <a:avLst/>
          </a:prstGeom>
        </p:spPr>
      </p:pic>
      <p:pic>
        <p:nvPicPr>
          <p:cNvPr id="204" name="Image 203"/>
          <p:cNvPicPr/>
          <p:nvPr/>
        </p:nvPicPr>
        <p:blipFill>
          <a:blip r:embed="rId8" cstate="screen">
            <a:extLst>
              <a:ext uri="{28A0092B-C50C-407E-A947-70E740481C1C}">
                <a14:useLocalDpi xmlns:a14="http://schemas.microsoft.com/office/drawing/2010/main"/>
              </a:ext>
            </a:extLst>
          </a:blip>
          <a:stretch>
            <a:fillRect/>
          </a:stretch>
        </p:blipFill>
        <p:spPr>
          <a:xfrm>
            <a:off x="4464000" y="3960000"/>
            <a:ext cx="1440000" cy="1080000"/>
          </a:xfrm>
          <a:prstGeom prst="rect">
            <a:avLst/>
          </a:prstGeom>
        </p:spPr>
      </p:pic>
      <p:pic>
        <p:nvPicPr>
          <p:cNvPr id="205" name="Image 204"/>
          <p:cNvPicPr/>
          <p:nvPr/>
        </p:nvPicPr>
        <p:blipFill>
          <a:blip r:embed="rId9" cstate="screen">
            <a:extLst>
              <a:ext uri="{28A0092B-C50C-407E-A947-70E740481C1C}">
                <a14:useLocalDpi xmlns:a14="http://schemas.microsoft.com/office/drawing/2010/main"/>
              </a:ext>
            </a:extLst>
          </a:blip>
          <a:stretch>
            <a:fillRect/>
          </a:stretch>
        </p:blipFill>
        <p:spPr>
          <a:xfrm>
            <a:off x="5976000" y="3960000"/>
            <a:ext cx="1440000" cy="1080000"/>
          </a:xfrm>
          <a:prstGeom prst="rect">
            <a:avLst/>
          </a:prstGeom>
        </p:spPr>
      </p:pic>
      <p:pic>
        <p:nvPicPr>
          <p:cNvPr id="206" name="Image 205"/>
          <p:cNvPicPr/>
          <p:nvPr/>
        </p:nvPicPr>
        <p:blipFill>
          <a:blip r:embed="rId10" cstate="screen">
            <a:extLst>
              <a:ext uri="{28A0092B-C50C-407E-A947-70E740481C1C}">
                <a14:useLocalDpi xmlns:a14="http://schemas.microsoft.com/office/drawing/2010/main"/>
              </a:ext>
            </a:extLst>
          </a:blip>
          <a:stretch>
            <a:fillRect/>
          </a:stretch>
        </p:blipFill>
        <p:spPr>
          <a:xfrm>
            <a:off x="2952000" y="5256000"/>
            <a:ext cx="1440000" cy="1080000"/>
          </a:xfrm>
          <a:prstGeom prst="rect">
            <a:avLst/>
          </a:prstGeom>
        </p:spPr>
      </p:pic>
      <p:pic>
        <p:nvPicPr>
          <p:cNvPr id="207" name="Image 206"/>
          <p:cNvPicPr/>
          <p:nvPr/>
        </p:nvPicPr>
        <p:blipFill>
          <a:blip r:embed="rId11" cstate="screen">
            <a:extLst>
              <a:ext uri="{28A0092B-C50C-407E-A947-70E740481C1C}">
                <a14:useLocalDpi xmlns:a14="http://schemas.microsoft.com/office/drawing/2010/main"/>
              </a:ext>
            </a:extLst>
          </a:blip>
          <a:stretch>
            <a:fillRect/>
          </a:stretch>
        </p:blipFill>
        <p:spPr>
          <a:xfrm rot="16200000">
            <a:off x="7640109" y="2189661"/>
            <a:ext cx="1440000" cy="108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467</Words>
  <Application>Microsoft Office PowerPoint</Application>
  <PresentationFormat>Affichage à l'écran (4:3)</PresentationFormat>
  <Paragraphs>63</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CREPEAUX Pierre</dc:creator>
  <cp:lastModifiedBy>CREPEAUX Pierre</cp:lastModifiedBy>
  <cp:revision>3</cp:revision>
  <dcterms:modified xsi:type="dcterms:W3CDTF">2013-08-27T06:45:34Z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1374060</vt:lpwstr>
  </property>
  <property fmtid="{D5CDD505-2E9C-101B-9397-08002B2CF9AE}" name="NXPowerLiteSettings" pid="3">
    <vt:lpwstr>F74006B004C800</vt:lpwstr>
  </property>
  <property fmtid="{D5CDD505-2E9C-101B-9397-08002B2CF9AE}" name="NXPowerLiteVersion" pid="4">
    <vt:lpwstr>S6.2.6</vt:lpwstr>
  </property>
</Properties>
</file>