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1" r:id="rId2"/>
    <p:sldId id="301" r:id="rId3"/>
    <p:sldId id="308" r:id="rId4"/>
    <p:sldId id="304" r:id="rId5"/>
    <p:sldId id="305" r:id="rId6"/>
    <p:sldId id="302" r:id="rId7"/>
    <p:sldId id="310" r:id="rId8"/>
    <p:sldId id="312" r:id="rId9"/>
    <p:sldId id="311" r:id="rId10"/>
    <p:sldId id="307" r:id="rId11"/>
    <p:sldId id="306" r:id="rId12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CA7"/>
    <a:srgbClr val="49E4C9"/>
    <a:srgbClr val="646464"/>
    <a:srgbClr val="074C8C"/>
    <a:srgbClr val="676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31" autoAdjust="0"/>
    <p:restoredTop sz="85664" autoAdjust="0"/>
  </p:normalViewPr>
  <p:slideViewPr>
    <p:cSldViewPr>
      <p:cViewPr varScale="1">
        <p:scale>
          <a:sx n="85" d="100"/>
          <a:sy n="85" d="100"/>
        </p:scale>
        <p:origin x="-96" y="-2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DE7F69-D6B4-40A7-ACBE-195D87555027}" type="datetime1">
              <a:rPr lang="fr-FR" altLang="fr-FR"/>
              <a:pPr>
                <a:defRPr/>
              </a:pPr>
              <a:t>11/06/2019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7EFA4E-4FDA-4917-BBED-BF84A068A9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5266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FF226C-3814-4707-AC60-148582E180B5}" type="datetime1">
              <a:rPr lang="fr-FR" altLang="fr-FR"/>
              <a:pPr>
                <a:defRPr/>
              </a:pPr>
              <a:t>11/06/2019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13CC6E-0BB8-4EEC-83CA-FCCE7786A59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7994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1000" b="0" u="none" baseline="0" dirty="0" smtClean="0">
              <a:solidFill>
                <a:schemeClr val="tx1"/>
              </a:solidFill>
              <a:latin typeface="Trebuchet MS" panose="020B0603020202020204" pitchFamily="34" charset="0"/>
              <a:ea typeface="ＭＳ Ｐゴシック" pitchFamily="34" charset="-128"/>
            </a:endParaRPr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606A123-EF06-4D77-91F7-6E51948E551E}" type="slidenum">
              <a:rPr lang="fr-FR" altLang="fr-FR" smtClean="0">
                <a:cs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8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3CC6E-0BB8-4EEC-83CA-FCCE7786A590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953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3CC6E-0BB8-4EEC-83CA-FCCE7786A590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862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3CC6E-0BB8-4EEC-83CA-FCCE7786A590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311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3CC6E-0BB8-4EEC-83CA-FCCE7786A590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62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743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589588"/>
            <a:ext cx="927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4114800" cy="381000"/>
          </a:xfrm>
        </p:spPr>
        <p:txBody>
          <a:bodyPr/>
          <a:lstStyle>
            <a:lvl1pPr>
              <a:buNone/>
              <a:defRPr sz="1800">
                <a:solidFill>
                  <a:srgbClr val="646464"/>
                </a:solidFill>
              </a:defRPr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332" y="3355058"/>
            <a:ext cx="8420100" cy="2162174"/>
          </a:xfrm>
        </p:spPr>
        <p:txBody>
          <a:bodyPr anchor="t"/>
          <a:lstStyle>
            <a:lvl1pPr>
              <a:lnSpc>
                <a:spcPct val="80000"/>
              </a:lnSpc>
              <a:defRPr lang="fr-FR" sz="4400" b="1" kern="1200" cap="none" baseline="0" dirty="0">
                <a:solidFill>
                  <a:srgbClr val="074C8C"/>
                </a:solidFill>
                <a:latin typeface="Trebuchet MS" pitchFamily="-65" charset="0"/>
                <a:ea typeface="ＭＳ Ｐゴシック" pitchFamily="-65" charset="-128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257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5"/>
          <p:cNvSpPr>
            <a:spLocks noGrp="1"/>
          </p:cNvSpPr>
          <p:nvPr>
            <p:ph sz="quarter" idx="15"/>
          </p:nvPr>
        </p:nvSpPr>
        <p:spPr>
          <a:xfrm>
            <a:off x="488504" y="2564904"/>
            <a:ext cx="4248472" cy="273630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5745088" y="2564905"/>
            <a:ext cx="3672408" cy="1080119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u contenu 25"/>
          <p:cNvSpPr>
            <a:spLocks noGrp="1"/>
          </p:cNvSpPr>
          <p:nvPr>
            <p:ph sz="quarter" idx="17"/>
          </p:nvPr>
        </p:nvSpPr>
        <p:spPr>
          <a:xfrm>
            <a:off x="5745088" y="4293097"/>
            <a:ext cx="3672408" cy="1008111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1041400"/>
            <a:ext cx="8420100" cy="838200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15398" y="5229200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7401272" y="607240"/>
            <a:ext cx="2225780" cy="445495"/>
          </a:xfrm>
        </p:spPr>
        <p:txBody>
          <a:bodyPr/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fr-FR" sz="900" b="1" kern="1200" baseline="0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5745088" y="3645024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5745088" y="5229200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4334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1332" y="985501"/>
            <a:ext cx="8420100" cy="147002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0519" y="2492896"/>
            <a:ext cx="6934200" cy="332656"/>
          </a:xfrm>
        </p:spPr>
        <p:txBody>
          <a:bodyPr/>
          <a:lstStyle>
            <a:lvl1pPr marL="342900" indent="-342900" algn="l" rtl="0" eaLnBrk="1" fontAlgn="base" hangingPunct="1">
              <a:lnSpc>
                <a:spcPct val="80000"/>
              </a:lnSpc>
              <a:spcBef>
                <a:spcPct val="10000"/>
              </a:spcBef>
              <a:spcAft>
                <a:spcPct val="0"/>
              </a:spcAft>
              <a:buFont typeface="Arial" charset="0"/>
              <a:buNone/>
              <a:defRPr lang="fr-FR" sz="1800" b="1" kern="1200" dirty="0">
                <a:solidFill>
                  <a:srgbClr val="074C8C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84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316" y="1501775"/>
            <a:ext cx="8420100" cy="1470025"/>
          </a:xfrm>
        </p:spPr>
        <p:txBody>
          <a:bodyPr/>
          <a:lstStyle>
            <a:lvl1pPr>
              <a:lnSpc>
                <a:spcPct val="90000"/>
              </a:lnSpc>
              <a:defRPr cap="all"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9402" y="152400"/>
            <a:ext cx="2590800" cy="1524000"/>
          </a:xfrm>
        </p:spPr>
        <p:txBody>
          <a:bodyPr lIns="108000" tIns="0" rIns="108000" bIns="0"/>
          <a:lstStyle>
            <a:lvl1pPr>
              <a:buNone/>
              <a:defRPr sz="10000"/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75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815975"/>
            <a:ext cx="8420100" cy="1393825"/>
          </a:xfrm>
        </p:spPr>
        <p:txBody>
          <a:bodyPr tIns="0" bIns="0"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71920" y="607241"/>
            <a:ext cx="3755132" cy="190872"/>
          </a:xfrm>
        </p:spPr>
        <p:txBody>
          <a:bodyPr/>
          <a:lstStyle>
            <a:lvl1pPr marL="228600" indent="-228600" algn="r" rtl="0" eaLnBrk="1" fontAlgn="base" hangingPunct="1">
              <a:spcBef>
                <a:spcPct val="50000"/>
              </a:spcBef>
              <a:spcAft>
                <a:spcPct val="0"/>
              </a:spcAft>
              <a:buFont typeface="+mj-lt"/>
              <a:buNone/>
              <a:defRPr lang="fr-FR" sz="900" b="1" kern="1200" cap="all" baseline="0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20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953000" y="2590800"/>
            <a:ext cx="4495800" cy="320040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895273"/>
            <a:ext cx="8420100" cy="80553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71920" y="607241"/>
            <a:ext cx="3755132" cy="190872"/>
          </a:xfrm>
        </p:spPr>
        <p:txBody>
          <a:bodyPr/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fr-FR" sz="900" b="1" kern="1200" cap="all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88504" y="1701478"/>
            <a:ext cx="5257800" cy="432122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50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991600" cy="320040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895273"/>
            <a:ext cx="8420100" cy="80553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71920" y="607241"/>
            <a:ext cx="3755132" cy="190872"/>
          </a:xfrm>
        </p:spPr>
        <p:txBody>
          <a:bodyPr/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fr-FR" sz="900" b="1" kern="1200" cap="all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6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2133600"/>
            <a:ext cx="4343400" cy="3352800"/>
          </a:xfr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1023265"/>
            <a:ext cx="8420100" cy="80553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01272" y="607240"/>
            <a:ext cx="2225780" cy="445495"/>
          </a:xfrm>
        </p:spPr>
        <p:txBody>
          <a:bodyPr/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fr-FR" sz="900" b="1" kern="1200" baseline="0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58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800600" y="2057400"/>
            <a:ext cx="4343400" cy="3352800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488504" y="1932958"/>
            <a:ext cx="4248472" cy="65784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1035965"/>
            <a:ext cx="8420100" cy="80553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7401272" y="607240"/>
            <a:ext cx="2225780" cy="445495"/>
          </a:xfrm>
        </p:spPr>
        <p:txBody>
          <a:bodyPr/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fr-FR" sz="900" b="1" kern="1200" cap="all" baseline="0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75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yp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5"/>
          <p:cNvSpPr>
            <a:spLocks noGrp="1"/>
          </p:cNvSpPr>
          <p:nvPr>
            <p:ph sz="quarter" idx="15"/>
          </p:nvPr>
        </p:nvSpPr>
        <p:spPr>
          <a:xfrm>
            <a:off x="488504" y="1989138"/>
            <a:ext cx="2161034" cy="302418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943" y="1039289"/>
            <a:ext cx="8420100" cy="805535"/>
          </a:xfrm>
        </p:spPr>
        <p:txBody>
          <a:bodyPr anchor="t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fr-FR" smtClean="0"/>
              <a:t>Click to edit Master title style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7401272" y="607240"/>
            <a:ext cx="2225780" cy="445495"/>
          </a:xfrm>
        </p:spPr>
        <p:txBody>
          <a:bodyPr/>
          <a:lstStyle>
            <a:lvl1pPr marL="0" indent="0" algn="r" rtl="0" eaLnBrk="1" fontAlgn="base" hangingPunct="1">
              <a:spcBef>
                <a:spcPct val="50000"/>
              </a:spcBef>
              <a:spcAft>
                <a:spcPct val="0"/>
              </a:spcAft>
              <a:buNone/>
              <a:defRPr lang="fr-FR" sz="900" b="1" kern="1200" baseline="0" dirty="0">
                <a:solidFill>
                  <a:srgbClr val="646464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15398" y="5093147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846548" y="5085184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107815" y="5085184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7424623" y="5081315"/>
            <a:ext cx="2160240" cy="568101"/>
          </a:xfrm>
        </p:spPr>
        <p:txBody>
          <a:bodyPr/>
          <a:lstStyle>
            <a:lvl1pPr marL="0" indent="0">
              <a:buNone/>
              <a:defRPr lang="fr-FR" sz="1200" b="1" i="1" kern="1200" baseline="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1pPr>
            <a:lvl2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2pPr>
            <a:lvl3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3pPr>
            <a:lvl4pPr>
              <a:defRPr lang="fr-FR" sz="1200" b="1" i="1" kern="1200" dirty="0" smtClean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4pPr>
            <a:lvl5pPr>
              <a:defRPr lang="fr-FR" sz="1200" b="1" i="1" kern="1200" dirty="0">
                <a:solidFill>
                  <a:srgbClr val="676C6A"/>
                </a:solidFill>
                <a:latin typeface="Trebuchet MS" pitchFamily="-65" charset="0"/>
                <a:ea typeface="ＭＳ Ｐゴシック" pitchFamily="-65" charset="-128"/>
                <a:cs typeface="+mn-cs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</p:txBody>
      </p:sp>
      <p:sp>
        <p:nvSpPr>
          <p:cNvPr id="27" name="Espace réservé du contenu 25"/>
          <p:cNvSpPr>
            <a:spLocks noGrp="1"/>
          </p:cNvSpPr>
          <p:nvPr>
            <p:ph sz="quarter" idx="16"/>
          </p:nvPr>
        </p:nvSpPr>
        <p:spPr>
          <a:xfrm>
            <a:off x="7401272" y="1989138"/>
            <a:ext cx="2161034" cy="302418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8" name="Espace réservé du contenu 25"/>
          <p:cNvSpPr>
            <a:spLocks noGrp="1"/>
          </p:cNvSpPr>
          <p:nvPr>
            <p:ph sz="quarter" idx="17"/>
          </p:nvPr>
        </p:nvSpPr>
        <p:spPr>
          <a:xfrm>
            <a:off x="2792760" y="1989138"/>
            <a:ext cx="2161034" cy="302418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9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5097016" y="1989138"/>
            <a:ext cx="2161034" cy="3024187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319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1"/>
            <a:r>
              <a:rPr lang="fr-FR" altLang="fr-FR" smtClean="0"/>
              <a:t>Quatrième niveau</a:t>
            </a:r>
          </a:p>
          <a:p>
            <a:pPr lvl="2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7A5269-F0EA-4D8F-999E-79130B7931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1031" name="Imag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589588"/>
            <a:ext cx="927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4400" b="1" kern="1200" dirty="0">
          <a:solidFill>
            <a:srgbClr val="074C8C"/>
          </a:solidFill>
          <a:latin typeface="Trebuchet MS" pitchFamily="34" charset="0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74C8C"/>
          </a:solidFill>
          <a:latin typeface="Trebuchet MS" pitchFamily="-6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74C8C"/>
          </a:solidFill>
          <a:latin typeface="Trebuchet MS" pitchFamily="-6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74C8C"/>
          </a:solidFill>
          <a:latin typeface="Trebuchet MS" pitchFamily="-6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74C8C"/>
          </a:solidFill>
          <a:latin typeface="Trebuchet MS" pitchFamily="-6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fr-FR" sz="1600" b="1" kern="1200" dirty="0">
          <a:solidFill>
            <a:srgbClr val="074C8C"/>
          </a:solidFill>
          <a:latin typeface="Trebuchet MS" pitchFamily="34" charset="0"/>
          <a:ea typeface="ＭＳ Ｐゴシック" pitchFamily="-108" charset="-128"/>
          <a:cs typeface="ＭＳ Ｐゴシック" pitchFamily="-108" charset="-128"/>
        </a:defRPr>
      </a:lvl1pPr>
      <a:lvl2pPr marL="4572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fr-FR" sz="2000" b="1" kern="1200" dirty="0">
          <a:solidFill>
            <a:srgbClr val="074C8C"/>
          </a:solidFill>
          <a:latin typeface="Trebuchet MS" pitchFamily="34" charset="0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fr-FR" sz="2400" i="1" kern="1200" dirty="0">
          <a:solidFill>
            <a:srgbClr val="074C8C"/>
          </a:solidFill>
          <a:latin typeface="Trebuchet MS" pitchFamily="34" charset="0"/>
          <a:ea typeface="ＭＳ Ｐゴシック" pitchFamily="-108" charset="-128"/>
          <a:cs typeface="+mn-cs"/>
        </a:defRPr>
      </a:lvl3pPr>
      <a:lvl4pPr marL="4572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fr/url?sa=i&amp;rct=j&amp;q=&amp;esrc=s&amp;source=images&amp;cd=&amp;cad=rja&amp;uact=8&amp;ved=2ahUKEwiXv-i-8t3fAhUMdxoKHdJ1DrEQjRx6BAgBEAU&amp;url=https://twitter.com/bretagnegouv&amp;psig=AOvVaw0bvHEcE_RC1z2BPukkeDkd&amp;ust=154702690834176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2480" y="2060848"/>
            <a:ext cx="8535144" cy="244827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altLang="fr-FR" dirty="0" smtClean="0">
                <a:latin typeface="Trebuchet MS" pitchFamily="34" charset="0"/>
                <a:ea typeface="ＭＳ Ｐゴシック" pitchFamily="34" charset="-128"/>
              </a:rPr>
              <a:t>Quartier de </a:t>
            </a:r>
            <a:r>
              <a:rPr altLang="fr-FR" dirty="0" err="1" smtClean="0">
                <a:latin typeface="Trebuchet MS" pitchFamily="34" charset="0"/>
                <a:ea typeface="ＭＳ Ｐゴシック" pitchFamily="34" charset="-128"/>
              </a:rPr>
              <a:t>Bodélio</a:t>
            </a:r>
            <a:r>
              <a:rPr altLang="fr-FR" dirty="0" smtClean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fr-FR" altLang="fr-FR" dirty="0" smtClean="0">
                <a:latin typeface="Trebuchet MS" pitchFamily="34" charset="0"/>
                <a:ea typeface="ＭＳ Ｐゴシック" pitchFamily="34" charset="-128"/>
              </a:rPr>
              <a:t>–</a:t>
            </a:r>
            <a:r>
              <a:rPr altLang="fr-FR" dirty="0" smtClean="0">
                <a:latin typeface="Trebuchet MS" pitchFamily="34" charset="0"/>
                <a:ea typeface="ＭＳ Ｐゴシック" pitchFamily="34" charset="-128"/>
              </a:rPr>
              <a:t> Lorient </a:t>
            </a:r>
            <a:br>
              <a:rPr altLang="fr-FR" dirty="0" smtClean="0">
                <a:latin typeface="Trebuchet MS" pitchFamily="34" charset="0"/>
                <a:ea typeface="ＭＳ Ｐゴシック" pitchFamily="34" charset="-128"/>
              </a:rPr>
            </a:br>
            <a:r>
              <a:rPr altLang="fr-FR" dirty="0" smtClean="0">
                <a:latin typeface="Trebuchet MS" pitchFamily="34" charset="0"/>
                <a:ea typeface="ＭＳ Ｐゴシック" pitchFamily="34" charset="-128"/>
              </a:rPr>
              <a:t/>
            </a:r>
            <a:br>
              <a:rPr altLang="fr-FR" dirty="0" smtClean="0">
                <a:latin typeface="Trebuchet MS" pitchFamily="34" charset="0"/>
                <a:ea typeface="ＭＳ Ｐゴシック" pitchFamily="34" charset="-128"/>
              </a:rPr>
            </a:br>
            <a:r>
              <a:rPr altLang="fr-FR" sz="3600" dirty="0">
                <a:latin typeface="Trebuchet MS" pitchFamily="34" charset="0"/>
                <a:ea typeface="ＭＳ Ｐゴシック" pitchFamily="34" charset="-128"/>
              </a:rPr>
              <a:t>O</a:t>
            </a:r>
            <a:r>
              <a:rPr altLang="fr-FR" sz="3600" dirty="0" smtClean="0">
                <a:latin typeface="Trebuchet MS" pitchFamily="34" charset="0"/>
                <a:ea typeface="ＭＳ Ｐゴシック" pitchFamily="34" charset="-128"/>
              </a:rPr>
              <a:t>pportunité de développer un </a:t>
            </a:r>
            <a:r>
              <a:rPr lang="fr-FR" altLang="fr-FR" sz="3600" dirty="0" smtClean="0">
                <a:latin typeface="Trebuchet MS" pitchFamily="34" charset="0"/>
                <a:ea typeface="ＭＳ Ｐゴシック" pitchFamily="34" charset="-128"/>
              </a:rPr>
              <a:t>Réseau </a:t>
            </a:r>
            <a:r>
              <a:rPr lang="fr-FR" altLang="fr-FR" sz="3600" dirty="0">
                <a:latin typeface="Trebuchet MS" pitchFamily="34" charset="0"/>
                <a:ea typeface="ＭＳ Ｐゴシック" pitchFamily="34" charset="-128"/>
              </a:rPr>
              <a:t>de </a:t>
            </a:r>
            <a:r>
              <a:rPr lang="fr-FR" altLang="fr-FR" sz="3600" dirty="0" smtClean="0">
                <a:latin typeface="Trebuchet MS" pitchFamily="34" charset="0"/>
                <a:ea typeface="ＭＳ Ｐゴシック" pitchFamily="34" charset="-128"/>
              </a:rPr>
              <a:t>chaleur au bois.</a:t>
            </a:r>
            <a:endParaRPr altLang="fr-FR" sz="3600" b="0" dirty="0" smtClean="0">
              <a:latin typeface="Trebuchet MS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395" y="-126688"/>
            <a:ext cx="7833320" cy="2777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20B0604020202020204" pitchFamily="2" charset="2"/>
              <a:buChar char="§"/>
            </a:pPr>
            <a:endParaRPr lang="fr-FR" sz="1800" b="1" dirty="0" smtClean="0">
              <a:solidFill>
                <a:schemeClr val="accent5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accent5"/>
                </a:solidFill>
              </a:rPr>
              <a:t>Economiques :</a:t>
            </a:r>
            <a:endParaRPr lang="fr-FR" sz="2000" b="1" dirty="0">
              <a:solidFill>
                <a:schemeClr val="accent5"/>
              </a:solidFill>
            </a:endParaRPr>
          </a:p>
          <a:p>
            <a:pPr marL="0" lvl="1"/>
            <a:endParaRPr lang="fr-FR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>
              <a:buFont typeface="Wingdings" panose="020B0604020202020204" pitchFamily="2" charset="2"/>
              <a:buChar char="§"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Investissement :</a:t>
            </a:r>
            <a:r>
              <a:rPr lang="fr-FR" sz="1800" dirty="0"/>
              <a:t> </a:t>
            </a:r>
            <a:r>
              <a:rPr lang="fr-FR" sz="1800" dirty="0" smtClean="0"/>
              <a:t>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2,5 M€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HT </a:t>
            </a:r>
            <a:endParaRPr lang="fr-F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27063" lvl="2" indent="-169863">
              <a:buFont typeface="Arial" panose="020B0604020202020204" pitchFamily="34" charset="0"/>
              <a:buChar char="•"/>
            </a:pPr>
            <a:r>
              <a:rPr lang="fr-FR" sz="1800" dirty="0" smtClean="0"/>
              <a:t>Chaufferie mixte (génie civil, chaudières bois et d’appoint/secours, équipements hydrauliques…) : 1 800 000 €HT,</a:t>
            </a:r>
          </a:p>
          <a:p>
            <a:pPr marL="627063" lvl="2" indent="-169863">
              <a:buFont typeface="Arial" panose="020B0604020202020204" pitchFamily="34" charset="0"/>
              <a:buChar char="•"/>
            </a:pPr>
            <a:r>
              <a:rPr lang="fr-FR" sz="1800" dirty="0" smtClean="0"/>
              <a:t>Réseau de chaleur et les sous-stations : 700 000 €HT,</a:t>
            </a:r>
          </a:p>
          <a:p>
            <a:pPr marL="1828800" lvl="5"/>
            <a:r>
              <a:rPr lang="fr-FR" sz="1800" dirty="0"/>
              <a:t>	</a:t>
            </a:r>
          </a:p>
          <a:p>
            <a:pPr marL="342900" lvl="2" indent="-342900" algn="just">
              <a:buFont typeface="Wingdings" panose="020B0604020202020204" pitchFamily="2" charset="2"/>
              <a:buChar char="§"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Subvention (Fonds Chaleur - ADEME) :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1 M€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HT </a:t>
            </a:r>
            <a:r>
              <a:rPr lang="fr-FR" sz="1800" dirty="0" smtClean="0"/>
              <a:t>(soit 40% du montant de l’investissement) </a:t>
            </a:r>
            <a:endParaRPr lang="fr-FR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14" y="260648"/>
            <a:ext cx="1496405" cy="51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4"/>
          <a:stretch/>
        </p:blipFill>
        <p:spPr bwMode="auto">
          <a:xfrm>
            <a:off x="8235531" y="1000951"/>
            <a:ext cx="1352439" cy="86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Résultat de recherche d'images pour &quot;préfet bretagn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06" y="222300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539" y="2727060"/>
            <a:ext cx="88852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accent5"/>
                </a:solidFill>
              </a:rPr>
              <a:t>Environnementaux : </a:t>
            </a:r>
          </a:p>
          <a:p>
            <a:pPr marL="0" lvl="1" algn="just"/>
            <a:endParaRPr lang="fr-FR" sz="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 algn="just">
              <a:buFont typeface="Wingdings" panose="020B0604020202020204" pitchFamily="2" charset="2"/>
              <a:buChar char="§"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Consommation de bois :</a:t>
            </a:r>
          </a:p>
          <a:p>
            <a:pPr marL="627063" lvl="2" indent="-1698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La quantité de bois consommée serait de l’ordre de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1 600 tonnes par an.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endParaRPr lang="fr-FR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1" indent="-285750" algn="just">
              <a:buFont typeface="Wingdings" panose="020B0604020202020204" pitchFamily="2" charset="2"/>
              <a:buChar char="§"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Emissions de CO2 évitées :</a:t>
            </a:r>
            <a:endParaRPr lang="fr-FR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27063" lvl="2" indent="-1698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L’utilisation du bois permettrait de substituer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4 000 </a:t>
            </a:r>
            <a:r>
              <a:rPr lang="fr-FR" sz="1800" b="1" dirty="0" err="1" smtClean="0">
                <a:solidFill>
                  <a:schemeClr val="accent5">
                    <a:lumMod val="75000"/>
                  </a:schemeClr>
                </a:solidFill>
              </a:rPr>
              <a:t>MWh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 d’énergies fossiles. </a:t>
            </a:r>
          </a:p>
          <a:p>
            <a:pPr marL="627063" lvl="2" indent="-169863" algn="just">
              <a:buFont typeface="Arial" panose="020B0604020202020204" pitchFamily="34" charset="0"/>
              <a:buChar char="•"/>
              <a:tabLst>
                <a:tab pos="627063" algn="l"/>
              </a:tabLst>
            </a:pPr>
            <a:r>
              <a:rPr lang="fr-FR" sz="1800" dirty="0" smtClean="0"/>
              <a:t>Le bilan en terme d’émissions de de CO2 étant neutre dans le cas de l’utilisation du bois, le réseau de chaleur permettrait ainsi une réduction d’émission d’environ de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900 tonnes de CO2 par an.</a:t>
            </a:r>
            <a:endParaRPr lang="fr-FR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7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2404" y="14988"/>
            <a:ext cx="8420100" cy="383782"/>
          </a:xfrm>
        </p:spPr>
        <p:txBody>
          <a:bodyPr/>
          <a:lstStyle/>
          <a:p>
            <a:r>
              <a:rPr lang="fr-FR" sz="2400" dirty="0" smtClean="0"/>
              <a:t>5- Conclusion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23688" y="335845"/>
            <a:ext cx="94586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/>
              </a:rPr>
              <a:t>L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développement d’un réseau de chaleur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bois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à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l’échelle du quartier de </a:t>
            </a:r>
            <a:r>
              <a:rPr lang="fr-FR" sz="1800" dirty="0" err="1" smtClean="0">
                <a:solidFill>
                  <a:srgbClr val="000000"/>
                </a:solidFill>
                <a:latin typeface="Arial"/>
              </a:rPr>
              <a:t>Bodélio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 et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des bâtiments proches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 est pertinent.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/>
              </a:rPr>
              <a:t>T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ous les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indicateurs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techniques permettant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d’apprécier la faisabilité d’un réseau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sur ce périmètre sont favorables: la densité thermique du réseau, le taux de couverture, ainsi que les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réserves foncières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disponibles pour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l’implantation d’une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chaufferie.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Les usagers potentiels du réseau tels que la Région, le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bailleur social </a:t>
            </a:r>
            <a:r>
              <a:rPr lang="fr-FR" sz="1800" dirty="0" err="1" smtClean="0">
                <a:solidFill>
                  <a:srgbClr val="000000"/>
                </a:solidFill>
                <a:latin typeface="Arial"/>
              </a:rPr>
              <a:t>Espacil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et la ville de Lorient ont été approchés dans le cadre d’autres réseaux de chaleur et sont favorables   au raccordement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de leur établissement sur un réseau de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chaleur.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Arial"/>
              </a:rPr>
              <a:t>S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ur le plan économique, toutes les conditions pour l’obtention de la subvention Fond Chaleur sont respectées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et permettront d’obtenir un coût de chaleur compétitif qu’il conviendra de consolider à l’avancement du projet d’aménagement.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La SPL bois énergie pourra assurer la construction du réseau de chaleur et son exploitation.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Nous associer à la suite de l’opération afin de consolider la faisabilité technique </a:t>
            </a:r>
            <a:r>
              <a:rPr lang="fr-FR" sz="1800" smtClean="0">
                <a:solidFill>
                  <a:srgbClr val="000000"/>
                </a:solidFill>
                <a:latin typeface="Arial"/>
              </a:rPr>
              <a:t>/ économique.</a:t>
            </a:r>
            <a:endParaRPr lang="fr-FR" sz="1800" dirty="0" smtClean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8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98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200472" y="213507"/>
            <a:ext cx="8420100" cy="648072"/>
          </a:xfrm>
        </p:spPr>
        <p:txBody>
          <a:bodyPr/>
          <a:lstStyle/>
          <a:p>
            <a:pPr>
              <a:defRPr/>
            </a:pPr>
            <a:r>
              <a:rPr altLang="fr-FR" sz="2400" cap="none" dirty="0" smtClean="0">
                <a:ea typeface="ＭＳ Ｐゴシック" pitchFamily="34" charset="-128"/>
              </a:rPr>
              <a:t>1</a:t>
            </a:r>
            <a:r>
              <a:rPr altLang="fr-FR" sz="2800" cap="none" dirty="0" smtClean="0">
                <a:ea typeface="ＭＳ Ｐゴシック" pitchFamily="34" charset="-128"/>
              </a:rPr>
              <a:t>- </a:t>
            </a:r>
            <a:r>
              <a:rPr altLang="fr-FR" sz="2400" cap="none" dirty="0" smtClean="0">
                <a:ea typeface="ＭＳ Ｐゴシック" pitchFamily="34" charset="-128"/>
              </a:rPr>
              <a:t>Objet de l'étude</a:t>
            </a:r>
            <a:br>
              <a:rPr altLang="fr-FR" sz="2400" cap="none" dirty="0" smtClean="0">
                <a:ea typeface="ＭＳ Ｐゴシック" pitchFamily="34" charset="-128"/>
              </a:rPr>
            </a:br>
            <a:r>
              <a:rPr lang="fr-FR" altLang="fr-FR" sz="3200" dirty="0">
                <a:ea typeface="ＭＳ Ｐゴシック" pitchFamily="34" charset="-128"/>
              </a:rPr>
              <a:t/>
            </a:r>
            <a:br>
              <a:rPr lang="fr-FR" altLang="fr-FR" sz="3200" dirty="0">
                <a:ea typeface="ＭＳ Ｐゴシック" pitchFamily="34" charset="-128"/>
              </a:rPr>
            </a:br>
            <a:endParaRPr altLang="fr-FR" sz="2000" b="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72" y="620688"/>
            <a:ext cx="9217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Wingdings" panose="020B0604020202020204" pitchFamily="2" charset="2"/>
              <a:buChar char="§"/>
              <a:tabLst>
                <a:tab pos="177800" algn="l"/>
              </a:tabLst>
            </a:pPr>
            <a:r>
              <a:rPr lang="fr-FR" altLang="fr-FR" sz="1800" dirty="0" smtClean="0"/>
              <a:t>Cette étude a pour objectif d’évaluer l’opportunité de développer un réseau de chaleur bois à l’échelle du futur quartier de </a:t>
            </a:r>
            <a:r>
              <a:rPr lang="fr-FR" altLang="fr-FR" sz="1800" dirty="0" err="1" smtClean="0"/>
              <a:t>Bodélio</a:t>
            </a:r>
            <a:r>
              <a:rPr lang="fr-FR" altLang="fr-FR" sz="1800" dirty="0" smtClean="0"/>
              <a:t> et desservant des bâtiments existants dans un périmètre proche. Elle constitue une première approche qui devra être consolidée dans le cadre de l’avancement du projet d’aménagement.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endParaRPr lang="fr-FR" altLang="fr-FR" sz="1800" dirty="0" smtClean="0"/>
          </a:p>
          <a:p>
            <a:pPr marL="177800" indent="-177800" algn="just">
              <a:buFont typeface="Wingdings" panose="020B0604020202020204" pitchFamily="2" charset="2"/>
              <a:buChar char="§"/>
            </a:pPr>
            <a:r>
              <a:rPr lang="fr-FR" altLang="fr-FR" sz="1800" dirty="0" smtClean="0"/>
              <a:t>Il a été évalu</a:t>
            </a:r>
            <a:r>
              <a:rPr lang="fr-FR" altLang="fr-FR" sz="1800" dirty="0"/>
              <a:t>é</a:t>
            </a:r>
            <a:r>
              <a:rPr lang="fr-FR" altLang="fr-FR" sz="1800" dirty="0" smtClean="0"/>
              <a:t> : </a:t>
            </a:r>
          </a:p>
          <a:p>
            <a:pPr marL="450850" lvl="1" indent="-176213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fr-FR" altLang="fr-FR" sz="1800" dirty="0"/>
              <a:t>l</a:t>
            </a:r>
            <a:r>
              <a:rPr lang="fr-FR" altLang="fr-FR" sz="1800" dirty="0" smtClean="0"/>
              <a:t>es potentiels usagers du réseau de chaleur,  </a:t>
            </a:r>
          </a:p>
          <a:p>
            <a:pPr marL="450850" lvl="1" indent="-176213" algn="just">
              <a:buFont typeface="Arial" panose="020B0604020202020204" pitchFamily="34" charset="0"/>
              <a:buChar char="•"/>
              <a:tabLst>
                <a:tab pos="804863" algn="l"/>
              </a:tabLst>
            </a:pPr>
            <a:r>
              <a:rPr lang="fr-FR" altLang="fr-FR" sz="1800" dirty="0" smtClean="0"/>
              <a:t>les besoins de chaleur de chaque usager,</a:t>
            </a:r>
          </a:p>
          <a:p>
            <a:pPr marL="450850" lvl="1" indent="-176213" algn="just">
              <a:buFont typeface="Arial" panose="020B0604020202020204" pitchFamily="34" charset="0"/>
              <a:buChar char="•"/>
            </a:pPr>
            <a:r>
              <a:rPr lang="fr-FR" altLang="fr-FR" sz="1800" dirty="0" smtClean="0"/>
              <a:t>les aspects techniques, économiques et environnementaux du réseau de chaleur afin d’amener des éléments d’appréciation et décision.</a:t>
            </a:r>
          </a:p>
        </p:txBody>
      </p:sp>
    </p:spTree>
    <p:extLst>
      <p:ext uri="{BB962C8B-B14F-4D97-AF65-F5344CB8AC3E}">
        <p14:creationId xmlns:p14="http://schemas.microsoft.com/office/powerpoint/2010/main" val="5601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2722" y="-13648"/>
            <a:ext cx="936104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ndicateurs technico-économiques permettant d’apprécier la faisabilité d’un réseau de chaleur </a:t>
            </a: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</a:p>
          <a:p>
            <a:pPr marL="285750" indent="-285750">
              <a:buFont typeface="Wingdings" panose="020B0604020202020204" pitchFamily="2" charset="2"/>
              <a:buChar char="§"/>
            </a:pPr>
            <a:endParaRPr lang="fr-F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/>
              <a:t>Des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consommateurs importants à faible intermittence </a:t>
            </a:r>
            <a:r>
              <a:rPr lang="fr-FR" sz="1800" dirty="0"/>
              <a:t>doivent permettre de structurer le réseau  (type établissements scolaires, maisons de retraite</a:t>
            </a:r>
            <a:r>
              <a:rPr lang="fr-FR" sz="1800" dirty="0" smtClean="0"/>
              <a:t>…).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Un potentiel des besoins de chaleur des futurs usagers raccordés au réseau supérieur à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00 </a:t>
            </a:r>
            <a:r>
              <a:rPr lang="fr-FR" sz="1800" b="1" dirty="0" err="1" smtClean="0">
                <a:solidFill>
                  <a:schemeClr val="accent5">
                    <a:lumMod val="75000"/>
                  </a:schemeClr>
                </a:solidFill>
              </a:rPr>
              <a:t>MWh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fr-FR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/>
              <a:t>L’intérêt d’un potentiel raccordement à un réseau de chaleur ou sa création au sein </a:t>
            </a:r>
            <a:r>
              <a:rPr lang="fr-FR" sz="1800" dirty="0" smtClean="0"/>
              <a:t>d’une future zone d’aménagement se </a:t>
            </a:r>
            <a:r>
              <a:rPr lang="fr-FR" sz="1800" dirty="0"/>
              <a:t>manifeste par l’analyse de la densité </a:t>
            </a:r>
            <a:r>
              <a:rPr lang="fr-FR" sz="1800" dirty="0" smtClean="0"/>
              <a:t>thermique.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C’est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un paramètre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essentiel permettant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de juger de la pertinence de la création d’un réseau de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chaleur. La densité est la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quantité d’énergie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livrée sur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une année par mètre linéaire de réseau.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Sur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la base des aides de l’ADEME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(Fonds Chaleur), l’intérêt  d’un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réseau de chaleur débute avec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une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densité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de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1,5 </a:t>
            </a:r>
            <a:r>
              <a:rPr lang="fr-FR" sz="1800" b="1" dirty="0" err="1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MWh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/ml </a:t>
            </a:r>
            <a:r>
              <a:rPr lang="fr-FR" sz="1800" dirty="0" smtClean="0">
                <a:solidFill>
                  <a:srgbClr val="000000"/>
                </a:solidFill>
                <a:latin typeface="Arial"/>
              </a:rPr>
              <a:t>(palier 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minimal pour obtenir des aides). </a:t>
            </a:r>
            <a:endParaRPr lang="fr-FR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Le réseau de chaleur doit être alimenté </a:t>
            </a:r>
            <a:r>
              <a:rPr lang="fr-FR" sz="1800" b="1" dirty="0" smtClean="0">
                <a:solidFill>
                  <a:schemeClr val="accent5">
                    <a:lumMod val="75000"/>
                  </a:schemeClr>
                </a:solidFill>
              </a:rPr>
              <a:t>au minimum par 50% de chaleur bois </a:t>
            </a:r>
            <a:r>
              <a:rPr lang="fr-FR" sz="1800" dirty="0" smtClean="0"/>
              <a:t>(rapport entre l’énergie consommée issue du bois sur l’énergie consommée totale). Cet indicateur est également nécessaire pour l’obtention de la subvention.</a:t>
            </a:r>
          </a:p>
          <a:p>
            <a:pPr algn="just"/>
            <a:endParaRPr lang="fr-FR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800" dirty="0"/>
              <a:t>Une </a:t>
            </a:r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réserve foncière pour l’implantation </a:t>
            </a:r>
            <a:r>
              <a:rPr lang="fr-FR" sz="1800" dirty="0"/>
              <a:t>d’un équipement de production centralisé, d’un espace de stockage, ainsi qu'une aire de manœuvre</a:t>
            </a:r>
            <a:r>
              <a:rPr lang="fr-FR" sz="1800" dirty="0" smtClean="0"/>
              <a:t>.</a:t>
            </a:r>
            <a:endParaRPr lang="fr-FR" sz="1800" dirty="0"/>
          </a:p>
          <a:p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22034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e 82"/>
          <p:cNvGrpSpPr/>
          <p:nvPr/>
        </p:nvGrpSpPr>
        <p:grpSpPr>
          <a:xfrm>
            <a:off x="4664967" y="1810730"/>
            <a:ext cx="4740327" cy="3330278"/>
            <a:chOff x="4892670" y="1579920"/>
            <a:chExt cx="4740327" cy="3330278"/>
          </a:xfrm>
        </p:grpSpPr>
        <p:sp>
          <p:nvSpPr>
            <p:cNvPr id="82" name="ZoneTexte 81"/>
            <p:cNvSpPr txBox="1"/>
            <p:nvPr/>
          </p:nvSpPr>
          <p:spPr>
            <a:xfrm>
              <a:off x="4892670" y="1770877"/>
              <a:ext cx="4740327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800" dirty="0" smtClean="0"/>
                <a:t>Lycée polyvalent Colbert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800" dirty="0" smtClean="0"/>
                <a:t>Lycée professionnel Marie Le Franc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800" dirty="0" smtClean="0"/>
                <a:t>Centre de Formation d’Apprentis 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800" dirty="0" smtClean="0"/>
                <a:t>Quartier de </a:t>
              </a:r>
              <a:r>
                <a:rPr lang="fr-FR" sz="1800" dirty="0" err="1" smtClean="0"/>
                <a:t>Bodélio</a:t>
              </a:r>
              <a:r>
                <a:rPr lang="fr-FR" sz="1800" dirty="0" smtClean="0"/>
                <a:t> (700 logements)</a:t>
              </a:r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800" dirty="0" smtClean="0"/>
                <a:t>Résidence </a:t>
              </a:r>
              <a:r>
                <a:rPr lang="fr-FR" sz="1800" dirty="0" err="1" smtClean="0"/>
                <a:t>Edilys</a:t>
              </a:r>
              <a:endParaRPr lang="fr-FR" sz="1800" dirty="0" smtClean="0"/>
            </a:p>
            <a:p>
              <a:pPr marL="8001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fr-FR" sz="1800" dirty="0" smtClean="0"/>
                <a:t>Résidence  </a:t>
              </a:r>
              <a:r>
                <a:rPr lang="fr-FR" sz="1800" dirty="0" err="1" smtClean="0"/>
                <a:t>Kerélys</a:t>
              </a:r>
              <a:endParaRPr lang="fr-FR" sz="1800" dirty="0" smtClean="0"/>
            </a:p>
            <a:p>
              <a:pPr marL="342900" indent="-342900">
                <a:buFont typeface="Wingdings" panose="020B0604020202020204" pitchFamily="2" charset="2"/>
                <a:buChar char="§"/>
              </a:pPr>
              <a:endPara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07" t="27011" r="31273" b="64609"/>
            <a:stretch/>
          </p:blipFill>
          <p:spPr bwMode="auto">
            <a:xfrm>
              <a:off x="5008402" y="1579920"/>
              <a:ext cx="437913" cy="79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11621" r="14412" b="11621"/>
          <a:stretch/>
        </p:blipFill>
        <p:spPr bwMode="auto">
          <a:xfrm>
            <a:off x="220874" y="836712"/>
            <a:ext cx="444409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2992" y="116632"/>
            <a:ext cx="9772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74C8C"/>
                </a:solidFill>
                <a:latin typeface="Arial"/>
              </a:rPr>
              <a:t>2- Les potentiels usagers du réseau de chaleur </a:t>
            </a:r>
            <a:endParaRPr lang="fr-FR" sz="1800" dirty="0"/>
          </a:p>
        </p:txBody>
      </p:sp>
      <p:sp>
        <p:nvSpPr>
          <p:cNvPr id="8" name="Rectangle 7"/>
          <p:cNvSpPr/>
          <p:nvPr/>
        </p:nvSpPr>
        <p:spPr>
          <a:xfrm>
            <a:off x="4780699" y="854637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Les consommateurs importants de chaleur sur l’échelle du futur quartier de </a:t>
            </a:r>
            <a:r>
              <a:rPr lang="fr-FR" sz="1800" b="1" dirty="0" err="1" smtClean="0">
                <a:solidFill>
                  <a:schemeClr val="bg1">
                    <a:lumMod val="50000"/>
                  </a:schemeClr>
                </a:solidFill>
              </a:rPr>
              <a:t>Bodélio</a:t>
            </a:r>
            <a:r>
              <a:rPr lang="fr-FR" sz="1800" b="1" dirty="0" smtClean="0">
                <a:solidFill>
                  <a:schemeClr val="bg1">
                    <a:lumMod val="50000"/>
                  </a:schemeClr>
                </a:solidFill>
              </a:rPr>
              <a:t> sont :</a:t>
            </a:r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7734" y="188640"/>
            <a:ext cx="9891416" cy="424598"/>
          </a:xfrm>
        </p:spPr>
        <p:txBody>
          <a:bodyPr/>
          <a:lstStyle/>
          <a:p>
            <a:pPr>
              <a:defRPr/>
            </a:pPr>
            <a:r>
              <a:rPr altLang="fr-FR" sz="2400" cap="none" dirty="0" smtClean="0">
                <a:latin typeface="+mj-lt"/>
                <a:ea typeface="ＭＳ Ｐゴシック" pitchFamily="34" charset="-128"/>
              </a:rPr>
              <a:t>3- Les besoins de chaleur de chaque usager </a:t>
            </a:r>
            <a:endParaRPr altLang="fr-FR" sz="24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4369" y="692696"/>
            <a:ext cx="943047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20B0604020202020204" pitchFamily="2" charset="2"/>
              <a:buChar char="§"/>
            </a:pPr>
            <a:r>
              <a:rPr lang="fr-FR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besoins de chaleur </a:t>
            </a: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 futur quartier de </a:t>
            </a:r>
            <a:r>
              <a:rPr lang="fr-F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Bodélio</a:t>
            </a:r>
            <a:endParaRPr lang="fr-FR" sz="1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Au-delà de la Réglementation Thermique 2012 avec -20% : bâtiment basse consommation énergétique,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Logements collectifs / individuels : 32 kWh/m².an,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Ces besoins englobes le chauffage et l’Eau Chaude Sanitaire soit un total de besoins de chaleur de 1 800 </a:t>
            </a:r>
            <a:r>
              <a:rPr lang="fr-FR" sz="1800" dirty="0" err="1" smtClean="0"/>
              <a:t>MWh</a:t>
            </a:r>
            <a:r>
              <a:rPr lang="fr-FR" sz="1800" dirty="0" smtClean="0"/>
              <a:t> par an. </a:t>
            </a:r>
            <a:endParaRPr lang="fr-FR" sz="1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1800" dirty="0" smtClean="0"/>
          </a:p>
          <a:p>
            <a:pPr marL="360363" lvl="1" indent="-360363" algn="just">
              <a:buFont typeface="Wingdings" panose="020B0604020202020204" pitchFamily="2" charset="2"/>
              <a:buChar char="§"/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besoins de chaleur des  autres usagers :</a:t>
            </a:r>
            <a:endParaRPr lang="fr-FR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17563" lvl="2" indent="-3603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Lycée Colbert (Région) :	</a:t>
            </a:r>
            <a:r>
              <a:rPr lang="fr-FR" sz="1800" dirty="0"/>
              <a:t>	</a:t>
            </a:r>
            <a:r>
              <a:rPr lang="fr-FR" sz="1800" dirty="0" smtClean="0"/>
              <a:t>1 645 </a:t>
            </a:r>
            <a:r>
              <a:rPr lang="fr-FR" sz="1800" dirty="0" err="1" smtClean="0"/>
              <a:t>MWh</a:t>
            </a:r>
            <a:r>
              <a:rPr lang="fr-FR" sz="1800" dirty="0" smtClean="0"/>
              <a:t>/an	</a:t>
            </a:r>
          </a:p>
          <a:p>
            <a:pPr marL="817563" lvl="2" indent="-3603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Lycée Marie Le Franc (Région) :	1 155 </a:t>
            </a:r>
            <a:r>
              <a:rPr lang="fr-FR" sz="1800" dirty="0" err="1" smtClean="0"/>
              <a:t>MWh</a:t>
            </a:r>
            <a:r>
              <a:rPr lang="fr-FR" sz="1800" dirty="0" smtClean="0"/>
              <a:t>/an</a:t>
            </a:r>
          </a:p>
          <a:p>
            <a:pPr marL="817563" lvl="2" indent="-3603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CFA (Ville de Lorient) : 		175 </a:t>
            </a:r>
            <a:r>
              <a:rPr lang="fr-FR" sz="1800" dirty="0" err="1" smtClean="0"/>
              <a:t>MWh</a:t>
            </a:r>
            <a:r>
              <a:rPr lang="fr-FR" sz="1800" dirty="0" smtClean="0"/>
              <a:t>/an</a:t>
            </a:r>
          </a:p>
          <a:p>
            <a:pPr marL="817563" lvl="2" indent="-3603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Résidence </a:t>
            </a:r>
            <a:r>
              <a:rPr lang="fr-FR" sz="1800" dirty="0" err="1" smtClean="0"/>
              <a:t>Edilys</a:t>
            </a:r>
            <a:r>
              <a:rPr lang="fr-FR" sz="1800" dirty="0" smtClean="0"/>
              <a:t> (</a:t>
            </a:r>
            <a:r>
              <a:rPr lang="fr-FR" sz="1800" dirty="0" err="1" smtClean="0"/>
              <a:t>Espacil</a:t>
            </a:r>
            <a:r>
              <a:rPr lang="fr-FR" sz="1800" dirty="0" smtClean="0"/>
              <a:t>) :	</a:t>
            </a:r>
            <a:r>
              <a:rPr lang="fr-FR" sz="1800" dirty="0"/>
              <a:t>	</a:t>
            </a:r>
            <a:r>
              <a:rPr lang="fr-FR" sz="1800" dirty="0" smtClean="0"/>
              <a:t>150 </a:t>
            </a:r>
            <a:r>
              <a:rPr lang="fr-FR" sz="1800" dirty="0" err="1" smtClean="0"/>
              <a:t>MWh</a:t>
            </a:r>
            <a:r>
              <a:rPr lang="fr-FR" sz="1800" dirty="0" smtClean="0"/>
              <a:t>/an</a:t>
            </a:r>
          </a:p>
          <a:p>
            <a:pPr marL="817563" lvl="2" indent="-360363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Résidence </a:t>
            </a:r>
            <a:r>
              <a:rPr lang="fr-FR" sz="1800" dirty="0" err="1" smtClean="0"/>
              <a:t>Kerélys</a:t>
            </a:r>
            <a:r>
              <a:rPr lang="fr-FR" sz="1800" dirty="0" smtClean="0"/>
              <a:t> (</a:t>
            </a:r>
            <a:r>
              <a:rPr lang="fr-FR" sz="1800" dirty="0" err="1" smtClean="0"/>
              <a:t>Espacil</a:t>
            </a:r>
            <a:r>
              <a:rPr lang="fr-FR" sz="1800" dirty="0" smtClean="0"/>
              <a:t>) :	150 </a:t>
            </a:r>
            <a:r>
              <a:rPr lang="fr-FR" sz="1800" dirty="0" err="1" smtClean="0"/>
              <a:t>MWh</a:t>
            </a:r>
            <a:r>
              <a:rPr lang="fr-FR" sz="1800" dirty="0" smtClean="0"/>
              <a:t>/an</a:t>
            </a:r>
          </a:p>
          <a:p>
            <a:pPr marL="817563" lvl="2" indent="-360363" algn="just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360363" lvl="2" indent="-360363" algn="just">
              <a:buFont typeface="Wingdings" panose="020B0604020202020204" pitchFamily="2" charset="2"/>
              <a:buChar char="§"/>
              <a:tabLst>
                <a:tab pos="360363" algn="l"/>
              </a:tabLst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besoins de l’ensemble des potentiels usagers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sont estimés à </a:t>
            </a:r>
            <a:r>
              <a:rPr lang="fr-FR" sz="1800" b="1" dirty="0" smtClean="0">
                <a:solidFill>
                  <a:schemeClr val="accent3"/>
                </a:solidFill>
              </a:rPr>
              <a:t>5 075 </a:t>
            </a:r>
            <a:r>
              <a:rPr lang="fr-FR" sz="1800" b="1" dirty="0" err="1" smtClean="0">
                <a:solidFill>
                  <a:schemeClr val="accent3"/>
                </a:solidFill>
              </a:rPr>
              <a:t>MWh</a:t>
            </a:r>
            <a:endParaRPr lang="fr-FR" sz="1800" b="1" dirty="0" smtClean="0">
              <a:solidFill>
                <a:schemeClr val="accent3"/>
              </a:solidFill>
            </a:endParaRPr>
          </a:p>
          <a:p>
            <a:pPr marL="7629525" lvl="2" algn="just">
              <a:tabLst>
                <a:tab pos="360363" algn="l"/>
              </a:tabLst>
            </a:pPr>
            <a:endParaRPr lang="fr-FR" sz="1800" dirty="0" smtClean="0"/>
          </a:p>
          <a:p>
            <a:pPr marL="7629525" lvl="2" algn="just">
              <a:tabLst>
                <a:tab pos="360363" algn="l"/>
              </a:tabLst>
            </a:pPr>
            <a:endParaRPr lang="fr-FR" sz="1800" dirty="0"/>
          </a:p>
          <a:p>
            <a:pPr marL="7629525" lvl="2" algn="just">
              <a:tabLst>
                <a:tab pos="360363" algn="l"/>
              </a:tabLst>
            </a:pPr>
            <a:endParaRPr lang="fr-FR" sz="1800" dirty="0" smtClean="0"/>
          </a:p>
          <a:p>
            <a:pPr marL="7629525" lvl="2" algn="just">
              <a:tabLst>
                <a:tab pos="360363" algn="l"/>
              </a:tabLst>
            </a:pP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34929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32517" y="145268"/>
            <a:ext cx="9873483" cy="648072"/>
          </a:xfrm>
        </p:spPr>
        <p:txBody>
          <a:bodyPr/>
          <a:lstStyle/>
          <a:p>
            <a:pPr algn="just">
              <a:defRPr/>
            </a:pPr>
            <a:r>
              <a:rPr lang="fr-FR" altLang="fr-FR" sz="2400" dirty="0" smtClean="0"/>
              <a:t>4- Les </a:t>
            </a:r>
            <a:r>
              <a:rPr lang="fr-FR" altLang="fr-FR" sz="2400" dirty="0"/>
              <a:t>aspects techniques, économiques et environnementaux du réseau de chaleur</a:t>
            </a:r>
            <a:endParaRPr altLang="fr-FR" sz="24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66268" y="892200"/>
            <a:ext cx="50850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20B0604020202020204" pitchFamily="2" charset="2"/>
              <a:buChar char="q"/>
            </a:pPr>
            <a:r>
              <a:rPr lang="fr-FR" sz="2000" b="1" dirty="0" smtClean="0">
                <a:solidFill>
                  <a:schemeClr val="accent5"/>
                </a:solidFill>
              </a:rPr>
              <a:t>Techniques :</a:t>
            </a:r>
          </a:p>
          <a:p>
            <a:pPr marL="0" lvl="2" algn="just"/>
            <a:endParaRPr lang="fr-F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dirty="0" smtClean="0"/>
              <a:t>Le linéaire de </a:t>
            </a:r>
            <a:r>
              <a:rPr lang="fr-FR" sz="1800" dirty="0"/>
              <a:t>réseau de chaleur </a:t>
            </a:r>
            <a:r>
              <a:rPr lang="fr-FR" sz="1800" dirty="0" smtClean="0"/>
              <a:t>aller est estimé à environ 1,5 km. La densité thermique est donc de </a:t>
            </a:r>
            <a:r>
              <a:rPr lang="fr-FR" sz="1800" b="1" dirty="0" smtClean="0">
                <a:solidFill>
                  <a:schemeClr val="accent3"/>
                </a:solidFill>
              </a:rPr>
              <a:t>3,5 MWh/ml.an</a:t>
            </a:r>
          </a:p>
          <a:p>
            <a:pPr marL="0" lvl="2" algn="just"/>
            <a:endParaRPr lang="fr-FR" sz="1800" dirty="0"/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dirty="0" smtClean="0"/>
              <a:t>Le taux de fourniture de chaleur bois envisageable </a:t>
            </a:r>
            <a:r>
              <a:rPr lang="fr-FR" sz="1800" dirty="0"/>
              <a:t>(taux de couverture</a:t>
            </a:r>
            <a:r>
              <a:rPr lang="fr-FR" sz="1800" dirty="0" smtClean="0"/>
              <a:t>) </a:t>
            </a:r>
            <a:r>
              <a:rPr lang="fr-FR" sz="1800" b="1" dirty="0" smtClean="0">
                <a:solidFill>
                  <a:schemeClr val="accent3"/>
                </a:solidFill>
              </a:rPr>
              <a:t>:  </a:t>
            </a:r>
            <a:r>
              <a:rPr lang="fr-FR" sz="1800" b="1" dirty="0">
                <a:solidFill>
                  <a:schemeClr val="accent3"/>
                </a:solidFill>
              </a:rPr>
              <a:t>8</a:t>
            </a:r>
            <a:r>
              <a:rPr lang="fr-FR" sz="1800" b="1" dirty="0" smtClean="0">
                <a:solidFill>
                  <a:schemeClr val="accent3"/>
                </a:solidFill>
              </a:rPr>
              <a:t>0 %.</a:t>
            </a:r>
          </a:p>
          <a:p>
            <a:pPr marL="0" lvl="2" algn="just"/>
            <a:endParaRPr lang="fr-F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dirty="0" smtClean="0"/>
              <a:t>Les réserves foncières </a:t>
            </a:r>
            <a:r>
              <a:rPr lang="fr-FR" sz="1800" dirty="0"/>
              <a:t>pour l’implantation </a:t>
            </a:r>
            <a:r>
              <a:rPr lang="fr-FR" sz="1800" dirty="0" smtClean="0"/>
              <a:t>d’une chaufferie : </a:t>
            </a:r>
            <a:r>
              <a:rPr lang="fr-FR" sz="1600" b="1" dirty="0" smtClean="0">
                <a:solidFill>
                  <a:schemeClr val="accent3"/>
                </a:solidFill>
              </a:rPr>
              <a:t>dans le quartier de </a:t>
            </a:r>
            <a:r>
              <a:rPr lang="fr-FR" sz="1600" b="1" dirty="0" err="1" smtClean="0">
                <a:solidFill>
                  <a:schemeClr val="accent3"/>
                </a:solidFill>
              </a:rPr>
              <a:t>Bodélio</a:t>
            </a:r>
            <a:r>
              <a:rPr lang="fr-FR" sz="1600" b="1" dirty="0" smtClean="0">
                <a:solidFill>
                  <a:schemeClr val="accent3"/>
                </a:solidFill>
              </a:rPr>
              <a:t>.</a:t>
            </a: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fr-FR" sz="1800" b="1" dirty="0">
              <a:solidFill>
                <a:schemeClr val="accent3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dirty="0" smtClean="0"/>
              <a:t>La puissance globale de l’installation : 5 MW</a:t>
            </a:r>
          </a:p>
          <a:p>
            <a:pPr marL="0" lvl="2" algn="just"/>
            <a:r>
              <a:rPr lang="fr-FR" sz="1800" dirty="0" smtClean="0"/>
              <a:t>(Puissance chaudière bois : 2 MW / Puissance chaudière de secours / appoint  : 3 MW)</a:t>
            </a: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fr-FR" sz="1600" b="1" dirty="0">
              <a:solidFill>
                <a:schemeClr val="accent3"/>
              </a:solidFill>
            </a:endParaRPr>
          </a:p>
          <a:p>
            <a:pPr marL="742950" lvl="3" indent="-285750">
              <a:buFontTx/>
              <a:buChar char="-"/>
            </a:pPr>
            <a:endParaRPr lang="fr-FR" sz="1600" dirty="0">
              <a:solidFill>
                <a:srgbClr val="00B050"/>
              </a:solidFill>
            </a:endParaRPr>
          </a:p>
          <a:p>
            <a:pPr marL="638175" lvl="3" indent="-180975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638175" lvl="3" indent="-180975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2" name="Multiplier 1"/>
          <p:cNvSpPr/>
          <p:nvPr/>
        </p:nvSpPr>
        <p:spPr>
          <a:xfrm>
            <a:off x="2860006" y="-531440"/>
            <a:ext cx="940866" cy="720080"/>
          </a:xfrm>
          <a:prstGeom prst="mathMultiply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fr-FR" sz="1200" dirty="0" smtClean="0">
              <a:solidFill>
                <a:srgbClr val="0B5CA7"/>
              </a:solidFill>
              <a:latin typeface="DIN" panose="02000503040000020003" pitchFamily="2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88054" y="961422"/>
            <a:ext cx="4278214" cy="4556144"/>
            <a:chOff x="204359" y="1367424"/>
            <a:chExt cx="4272107" cy="4488750"/>
          </a:xfrm>
        </p:grpSpPr>
        <p:grpSp>
          <p:nvGrpSpPr>
            <p:cNvPr id="81" name="Groupe 80"/>
            <p:cNvGrpSpPr/>
            <p:nvPr/>
          </p:nvGrpSpPr>
          <p:grpSpPr>
            <a:xfrm>
              <a:off x="204359" y="1367424"/>
              <a:ext cx="4272107" cy="4488750"/>
              <a:chOff x="3374451" y="1307340"/>
              <a:chExt cx="4272107" cy="44887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727" t="10559" r="5225"/>
              <a:stretch/>
            </p:blipFill>
            <p:spPr bwMode="auto">
              <a:xfrm>
                <a:off x="3374451" y="1307340"/>
                <a:ext cx="4272107" cy="448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9" name="Groupe 78"/>
              <p:cNvGrpSpPr/>
              <p:nvPr/>
            </p:nvGrpSpPr>
            <p:grpSpPr>
              <a:xfrm>
                <a:off x="3691794" y="2540521"/>
                <a:ext cx="1881747" cy="2945194"/>
                <a:chOff x="3691794" y="2540521"/>
                <a:chExt cx="1881747" cy="2945194"/>
              </a:xfrm>
            </p:grpSpPr>
            <p:cxnSp>
              <p:nvCxnSpPr>
                <p:cNvPr id="5" name="Connecteur droit 4"/>
                <p:cNvCxnSpPr/>
                <p:nvPr/>
              </p:nvCxnSpPr>
              <p:spPr>
                <a:xfrm flipH="1">
                  <a:off x="4354711" y="2540521"/>
                  <a:ext cx="1006289" cy="570398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 flipH="1" flipV="1">
                  <a:off x="4354711" y="3110919"/>
                  <a:ext cx="63624" cy="35165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flipH="1">
                  <a:off x="3691794" y="3501008"/>
                  <a:ext cx="337814" cy="396439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 flipH="1">
                  <a:off x="4029608" y="3462575"/>
                  <a:ext cx="388727" cy="44783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 flipH="1" flipV="1">
                  <a:off x="4418336" y="3462576"/>
                  <a:ext cx="534664" cy="25445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H="1" flipV="1">
                  <a:off x="5169024" y="3897447"/>
                  <a:ext cx="404517" cy="61167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 flipH="1" flipV="1">
                  <a:off x="4953000" y="3717032"/>
                  <a:ext cx="216024" cy="180415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34"/>
                <p:cNvCxnSpPr/>
                <p:nvPr/>
              </p:nvCxnSpPr>
              <p:spPr>
                <a:xfrm flipV="1">
                  <a:off x="5484846" y="4501978"/>
                  <a:ext cx="88695" cy="10801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 flipH="1">
                  <a:off x="4664968" y="4254475"/>
                  <a:ext cx="733974" cy="1086929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cteur droit 46"/>
                <p:cNvCxnSpPr/>
                <p:nvPr/>
              </p:nvCxnSpPr>
              <p:spPr>
                <a:xfrm flipV="1">
                  <a:off x="4088904" y="5341404"/>
                  <a:ext cx="720080" cy="63624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/>
                <p:cNvCxnSpPr/>
                <p:nvPr/>
              </p:nvCxnSpPr>
              <p:spPr>
                <a:xfrm flipV="1">
                  <a:off x="4764636" y="5341263"/>
                  <a:ext cx="44348" cy="63765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 flipV="1">
                  <a:off x="4396162" y="5373145"/>
                  <a:ext cx="52782" cy="80687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onnecteur droit 59"/>
                <p:cNvCxnSpPr/>
                <p:nvPr/>
              </p:nvCxnSpPr>
              <p:spPr>
                <a:xfrm flipV="1">
                  <a:off x="4036122" y="5405028"/>
                  <a:ext cx="52782" cy="80687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 flipH="1" flipV="1">
                  <a:off x="3691794" y="3897448"/>
                  <a:ext cx="50347" cy="49615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 flipH="1" flipV="1">
                  <a:off x="4304364" y="3059259"/>
                  <a:ext cx="50347" cy="49615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necteur droit 64"/>
                <p:cNvCxnSpPr/>
                <p:nvPr/>
              </p:nvCxnSpPr>
              <p:spPr>
                <a:xfrm flipH="1">
                  <a:off x="4377394" y="3484966"/>
                  <a:ext cx="71550" cy="107567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flipH="1">
                  <a:off x="4853095" y="4437112"/>
                  <a:ext cx="174098" cy="236175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necteur droit 68"/>
                <p:cNvCxnSpPr/>
                <p:nvPr/>
              </p:nvCxnSpPr>
              <p:spPr>
                <a:xfrm>
                  <a:off x="4953000" y="4528345"/>
                  <a:ext cx="180020" cy="144016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 flipV="1">
                  <a:off x="5304371" y="4005064"/>
                  <a:ext cx="145324" cy="108012"/>
                </a:xfrm>
                <a:prstGeom prst="line">
                  <a:avLst/>
                </a:prstGeom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Multiplier 2"/>
            <p:cNvSpPr/>
            <p:nvPr/>
          </p:nvSpPr>
          <p:spPr>
            <a:xfrm>
              <a:off x="2147652" y="2396318"/>
              <a:ext cx="374835" cy="408574"/>
            </a:xfrm>
            <a:prstGeom prst="mathMultiply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fr-FR" sz="1200" dirty="0" smtClean="0">
                <a:solidFill>
                  <a:srgbClr val="0B5CA7"/>
                </a:solidFill>
                <a:latin typeface="DIN" panose="02000503040000020003" pitchFamily="2" charset="0"/>
              </a:endParaRPr>
            </a:p>
          </p:txBody>
        </p:sp>
        <p:sp>
          <p:nvSpPr>
            <p:cNvPr id="28" name="Multiplier 27"/>
            <p:cNvSpPr/>
            <p:nvPr/>
          </p:nvSpPr>
          <p:spPr>
            <a:xfrm>
              <a:off x="484681" y="3484820"/>
              <a:ext cx="374835" cy="408574"/>
            </a:xfrm>
            <a:prstGeom prst="mathMultiply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fr-FR" sz="1200" dirty="0" smtClean="0">
                <a:solidFill>
                  <a:srgbClr val="0B5CA7"/>
                </a:solidFill>
                <a:latin typeface="DIN" panose="02000503040000020003" pitchFamily="2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29044" y="4905411"/>
            <a:ext cx="2737224" cy="612155"/>
            <a:chOff x="4089082" y="5006464"/>
            <a:chExt cx="3678231" cy="612155"/>
          </a:xfrm>
        </p:grpSpPr>
        <p:sp>
          <p:nvSpPr>
            <p:cNvPr id="9" name="ZoneTexte 8"/>
            <p:cNvSpPr txBox="1"/>
            <p:nvPr/>
          </p:nvSpPr>
          <p:spPr>
            <a:xfrm>
              <a:off x="4089082" y="5006464"/>
              <a:ext cx="3678231" cy="6121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dirty="0" smtClean="0"/>
                <a:t>       Implantation de la chaufferie </a:t>
              </a:r>
            </a:p>
            <a:p>
              <a:pPr>
                <a:lnSpc>
                  <a:spcPct val="150000"/>
                </a:lnSpc>
              </a:pPr>
              <a:r>
                <a:rPr lang="fr-FR" sz="1200" dirty="0" smtClean="0"/>
                <a:t>       Tracé du réseau de chaleur </a:t>
              </a:r>
              <a:endParaRPr lang="fr-FR" sz="1200" dirty="0"/>
            </a:p>
          </p:txBody>
        </p:sp>
        <p:sp>
          <p:nvSpPr>
            <p:cNvPr id="32" name="Multiplier 31"/>
            <p:cNvSpPr/>
            <p:nvPr/>
          </p:nvSpPr>
          <p:spPr>
            <a:xfrm>
              <a:off x="4142586" y="5049459"/>
              <a:ext cx="374834" cy="408574"/>
            </a:xfrm>
            <a:prstGeom prst="mathMultiply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fr-FR" sz="1200" dirty="0" smtClean="0">
                <a:solidFill>
                  <a:srgbClr val="0B5CA7"/>
                </a:solidFill>
                <a:latin typeface="DIN" panose="02000503040000020003" pitchFamily="2" charset="0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H="1">
              <a:off x="4172289" y="5458033"/>
              <a:ext cx="351656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3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" y="116632"/>
            <a:ext cx="9692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Proposition d’implantation et d’intégration de la chaufferie bois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" b="2715"/>
          <a:stretch/>
        </p:blipFill>
        <p:spPr bwMode="auto">
          <a:xfrm>
            <a:off x="1136576" y="692696"/>
            <a:ext cx="6624736" cy="522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2648744" y="4509120"/>
            <a:ext cx="792088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440832" y="4733528"/>
            <a:ext cx="500627" cy="4236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001981" y="4483859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Silos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218410" y="5144761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Local chaufferie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515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" y="116632"/>
            <a:ext cx="9692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Surfaces utiles et hauteurs sous plafond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496" y="692696"/>
            <a:ext cx="684076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20B0604020202020204" pitchFamily="2" charset="2"/>
              <a:buChar char="q"/>
            </a:pPr>
            <a:r>
              <a:rPr lang="fr-FR" sz="2000" b="1" dirty="0" smtClean="0">
                <a:solidFill>
                  <a:schemeClr val="accent5"/>
                </a:solidFill>
              </a:rPr>
              <a:t>Local chaufferie </a:t>
            </a:r>
            <a:r>
              <a:rPr lang="fr-FR" sz="2000" b="1" dirty="0" smtClean="0">
                <a:solidFill>
                  <a:schemeClr val="accent5"/>
                </a:solidFill>
              </a:rPr>
              <a:t>(partie surélevée) </a:t>
            </a:r>
            <a:r>
              <a:rPr lang="fr-FR" sz="2000" b="1" dirty="0" smtClean="0">
                <a:solidFill>
                  <a:schemeClr val="accent5"/>
                </a:solidFill>
              </a:rPr>
              <a:t>:</a:t>
            </a:r>
            <a:endParaRPr lang="fr-FR" sz="2000" b="1" dirty="0">
              <a:solidFill>
                <a:schemeClr val="accent5"/>
              </a:solidFill>
            </a:endParaRPr>
          </a:p>
          <a:p>
            <a:pPr marL="0" lvl="2" algn="just"/>
            <a:endParaRPr lang="fr-F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dirty="0" smtClean="0"/>
              <a:t>Surface du local : 	160 m² (8m x 20m)</a:t>
            </a:r>
            <a:endParaRPr lang="fr-FR" sz="1800" b="1" dirty="0">
              <a:solidFill>
                <a:schemeClr val="accent3"/>
              </a:solidFill>
            </a:endParaRPr>
          </a:p>
          <a:p>
            <a:pPr marL="0" lvl="2" algn="just"/>
            <a:endParaRPr lang="fr-FR" sz="1800" dirty="0"/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dirty="0" smtClean="0"/>
              <a:t>Hauteur sous plafond : 	4 à 5 m</a:t>
            </a: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fr-FR" sz="1800" b="1" dirty="0">
              <a:solidFill>
                <a:schemeClr val="accent3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chemeClr val="accent5"/>
                </a:solidFill>
              </a:rPr>
              <a:t>Silos </a:t>
            </a:r>
            <a:r>
              <a:rPr lang="fr-FR" sz="1800" b="1" dirty="0" smtClean="0">
                <a:solidFill>
                  <a:schemeClr val="accent5"/>
                </a:solidFill>
              </a:rPr>
              <a:t>(partie enterrée) </a:t>
            </a:r>
            <a:r>
              <a:rPr lang="fr-FR" sz="1800" b="1" dirty="0" smtClean="0">
                <a:solidFill>
                  <a:schemeClr val="accent5"/>
                </a:solidFill>
              </a:rPr>
              <a:t>:</a:t>
            </a:r>
            <a:endParaRPr lang="fr-FR" sz="1800" b="1" dirty="0">
              <a:solidFill>
                <a:schemeClr val="accent5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fr-FR" sz="1800" b="1" dirty="0" smtClean="0">
              <a:solidFill>
                <a:schemeClr val="accent3"/>
              </a:solidFill>
            </a:endParaRPr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Surface </a:t>
            </a:r>
            <a:r>
              <a:rPr lang="fr-FR" sz="1800" dirty="0" smtClean="0"/>
              <a:t>du silo  </a:t>
            </a:r>
            <a:r>
              <a:rPr lang="fr-FR" sz="1800" dirty="0"/>
              <a:t>: 	</a:t>
            </a:r>
            <a:r>
              <a:rPr lang="fr-FR" sz="1800" dirty="0" smtClean="0"/>
              <a:t>180 m² (9m x 20 m)</a:t>
            </a:r>
            <a:endParaRPr lang="fr-FR" sz="1800" dirty="0"/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/>
              <a:t>Hauteur sous plafond : 	4 </a:t>
            </a:r>
            <a:r>
              <a:rPr lang="fr-FR" sz="1800" dirty="0" smtClean="0"/>
              <a:t>m</a:t>
            </a:r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800" dirty="0" smtClean="0"/>
              <a:t>Volume d’un silo :	720 m</a:t>
            </a:r>
            <a:r>
              <a:rPr lang="fr-FR" sz="1800" baseline="30000" dirty="0" smtClean="0"/>
              <a:t>3</a:t>
            </a:r>
            <a:endParaRPr lang="fr-FR" sz="1800" baseline="30000" dirty="0"/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fr-FR" sz="1800" b="1" dirty="0" smtClean="0">
              <a:solidFill>
                <a:schemeClr val="accent3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endParaRPr lang="fr-FR" sz="1800" b="1" dirty="0">
              <a:solidFill>
                <a:schemeClr val="accent3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chemeClr val="accent3"/>
                </a:solidFill>
              </a:rPr>
              <a:t>Emprise au sol de l’ensemble :  340 m²</a:t>
            </a:r>
            <a:endParaRPr lang="fr-FR" sz="1800" b="1" dirty="0"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94" y="1052736"/>
            <a:ext cx="3298110" cy="753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78450" y="4940013"/>
            <a:ext cx="305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Chaufferie bois de Lanester 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83068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bayard\Desktop\A trier\Photos chaufferie\P124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57" y="1367629"/>
            <a:ext cx="4160355" cy="3120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ZoneTexte 3"/>
          <p:cNvSpPr txBox="1"/>
          <p:nvPr/>
        </p:nvSpPr>
        <p:spPr>
          <a:xfrm>
            <a:off x="88733" y="1080227"/>
            <a:ext cx="508029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La suppression des manœuvres dangereuses de recul, le camion peut stationner sur une trappe pendant qu’il déverse dans l’autre. 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Le suppression de manouvres de demi-tour.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L’intégration paysagère qualitative des trappes et le libres accès des piétons, contrairement à des trappes, surélevées classiques sur lesquelles il ne faut pas marcher, et qu’il faut donc protéger par un garde-corps.</a:t>
            </a:r>
            <a:endParaRPr lang="fr-FR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5891618" y="4514569"/>
            <a:ext cx="305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Chaufferie bois de Locmiquélic</a:t>
            </a:r>
            <a:endParaRPr lang="fr-FR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213360" y="116632"/>
            <a:ext cx="9692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Zone de livraison 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" y="680117"/>
            <a:ext cx="47021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2" indent="-285750" algn="just">
              <a:buFont typeface="Wingdings" panose="020B0604020202020204" pitchFamily="2" charset="2"/>
              <a:buChar char="q"/>
            </a:pPr>
            <a:r>
              <a:rPr lang="fr-FR" sz="2000" b="1" dirty="0" smtClean="0">
                <a:solidFill>
                  <a:schemeClr val="accent5"/>
                </a:solidFill>
              </a:rPr>
              <a:t>Trappes carrossables pour le silo :</a:t>
            </a:r>
            <a:endParaRPr lang="fr-FR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ppt lorient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1200" dirty="0" smtClean="0">
            <a:solidFill>
              <a:srgbClr val="0B5CA7"/>
            </a:solidFill>
            <a:latin typeface="DIN" panose="02000503040000020003" pitchFamily="2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7998</TotalTime>
  <Words>928</Words>
  <Application>Microsoft Office PowerPoint</Application>
  <PresentationFormat>Format A4 (210 x 297 mm)</PresentationFormat>
  <Paragraphs>117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Modele_ppt lorient_V2</vt:lpstr>
      <vt:lpstr>Quartier de Bodélio – Lorient   Opportunité de développer un Réseau de chaleur au bois.</vt:lpstr>
      <vt:lpstr>1- Objet de l'étude  </vt:lpstr>
      <vt:lpstr>Présentation PowerPoint</vt:lpstr>
      <vt:lpstr>Présentation PowerPoint</vt:lpstr>
      <vt:lpstr>3- Les besoins de chaleur de chaque usager </vt:lpstr>
      <vt:lpstr>4- Les aspects techniques, économiques et environnementaux du réseau de chaleur</vt:lpstr>
      <vt:lpstr>Présentation PowerPoint</vt:lpstr>
      <vt:lpstr>Présentation PowerPoint</vt:lpstr>
      <vt:lpstr>Présentation PowerPoint</vt:lpstr>
      <vt:lpstr>Présentation PowerPoint</vt:lpstr>
      <vt:lpstr>5- Conclusion</vt:lpstr>
    </vt:vector>
  </TitlesOfParts>
  <Company>CAPL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install</dc:creator>
  <cp:lastModifiedBy>BAYARD Jonathan</cp:lastModifiedBy>
  <cp:revision>236</cp:revision>
  <dcterms:created xsi:type="dcterms:W3CDTF">2012-10-17T15:02:47Z</dcterms:created>
  <dcterms:modified xsi:type="dcterms:W3CDTF">2019-06-11T12:43:35Z</dcterms:modified>
</cp:coreProperties>
</file>