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3" r:id="rId1"/>
    <p:sldMasterId id="2147483655" r:id="rId2"/>
    <p:sldMasterId id="2147483657" r:id="rId3"/>
    <p:sldMasterId id="2147483702" r:id="rId4"/>
    <p:sldMasterId id="2147483677" r:id="rId5"/>
    <p:sldMasterId id="2147483741" r:id="rId6"/>
    <p:sldMasterId id="2147483747" r:id="rId7"/>
  </p:sldMasterIdLst>
  <p:notesMasterIdLst>
    <p:notesMasterId r:id="rId16"/>
  </p:notesMasterIdLst>
  <p:handoutMasterIdLst>
    <p:handoutMasterId r:id="rId17"/>
  </p:handoutMasterIdLst>
  <p:sldIdLst>
    <p:sldId id="322" r:id="rId8"/>
    <p:sldId id="433" r:id="rId9"/>
    <p:sldId id="432" r:id="rId10"/>
    <p:sldId id="437" r:id="rId11"/>
    <p:sldId id="439" r:id="rId12"/>
    <p:sldId id="424" r:id="rId13"/>
    <p:sldId id="438" r:id="rId14"/>
    <p:sldId id="440" r:id="rId15"/>
  </p:sldIdLst>
  <p:sldSz cx="9144000" cy="6858000" type="screen4x3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5B018"/>
    <a:srgbClr val="82B41E"/>
    <a:srgbClr val="EB5A14"/>
    <a:srgbClr val="EB6E14"/>
    <a:srgbClr val="FF9900"/>
    <a:srgbClr val="7DAF4B"/>
    <a:srgbClr val="EB6E13"/>
    <a:srgbClr val="78AF19"/>
    <a:srgbClr val="64B4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7" autoAdjust="0"/>
    <p:restoredTop sz="91930" autoAdjust="0"/>
  </p:normalViewPr>
  <p:slideViewPr>
    <p:cSldViewPr snapToGrid="0" snapToObjects="1">
      <p:cViewPr>
        <p:scale>
          <a:sx n="85" d="100"/>
          <a:sy n="85" d="100"/>
        </p:scale>
        <p:origin x="-720" y="1008"/>
      </p:cViewPr>
      <p:guideLst>
        <p:guide orient="horz" pos="3677"/>
        <p:guide pos="6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612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Gill San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Gill Sans"/>
                <a:cs typeface="+mn-cs"/>
              </a:defRPr>
            </a:lvl1pPr>
          </a:lstStyle>
          <a:p>
            <a:pPr>
              <a:defRPr/>
            </a:pPr>
            <a:fld id="{98700F10-4BF2-4B97-B75B-AF45CCAC8129}" type="datetimeFigureOut">
              <a:rPr lang="fr-FR"/>
              <a:pPr>
                <a:defRPr/>
              </a:pPr>
              <a:t>17/10/2019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Gill San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Gill Sans"/>
                <a:cs typeface="+mn-cs"/>
              </a:defRPr>
            </a:lvl1pPr>
          </a:lstStyle>
          <a:p>
            <a:pPr>
              <a:defRPr/>
            </a:pPr>
            <a:fld id="{505FF4F6-6378-4799-BE18-843F38AE408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8379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Gill San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Gill Sans"/>
                <a:cs typeface="+mn-cs"/>
              </a:defRPr>
            </a:lvl1pPr>
          </a:lstStyle>
          <a:p>
            <a:pPr>
              <a:defRPr/>
            </a:pPr>
            <a:fld id="{4C86913A-C801-4A77-B872-97FD1F1FEFCF}" type="datetimeFigureOut">
              <a:rPr lang="fr-FR"/>
              <a:pPr>
                <a:defRPr/>
              </a:pPr>
              <a:t>17/10/2019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Gill San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Gill Sans"/>
                <a:cs typeface="+mn-cs"/>
              </a:defRPr>
            </a:lvl1pPr>
          </a:lstStyle>
          <a:p>
            <a:pPr>
              <a:defRPr/>
            </a:pPr>
            <a:fld id="{AD336D4E-E691-4873-9732-B14CD86698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23637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N’y aurait-il pas eu intérêt à avoir une orientation « Ville et territoire en transition énergétique » dans l’agenda 21 ?</a:t>
            </a:r>
          </a:p>
          <a:p>
            <a:pPr lvl="0"/>
            <a:r>
              <a:rPr lang="fr-FR" dirty="0"/>
              <a:t>8.1. Ville et territoire sobre en énergie et respectueux du climat</a:t>
            </a:r>
          </a:p>
          <a:p>
            <a:pPr lvl="0"/>
            <a:r>
              <a:rPr lang="fr-FR" dirty="0"/>
              <a:t>8.2. Ville et territoire producteurs d’énergie renouvelables</a:t>
            </a:r>
          </a:p>
          <a:p>
            <a:pPr lvl="0"/>
            <a:r>
              <a:rPr lang="fr-FR" dirty="0"/>
              <a:t>8.3. Ville et territoire résilients aux changements climatiques.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6D4E-E691-4873-9732-B14CD8669837}" type="slidenum">
              <a:rPr lang="fr-FR" smtClean="0"/>
              <a:pPr>
                <a:defRPr/>
              </a:pPr>
              <a:t>0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7033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7500" y="1689100"/>
            <a:ext cx="6769100" cy="419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B6E14"/>
                </a:solidFill>
                <a:latin typeface="Gill Sans"/>
                <a:cs typeface="Gill Sans"/>
              </a:defRPr>
            </a:lvl1pPr>
            <a:lvl2pPr>
              <a:defRPr>
                <a:solidFill>
                  <a:srgbClr val="28974F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1587500" y="2133600"/>
            <a:ext cx="6769100" cy="4826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400" baseline="0">
                <a:solidFill>
                  <a:srgbClr val="7DAF4B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74825" y="3800475"/>
            <a:ext cx="441325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87500" y="874467"/>
            <a:ext cx="6773332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1587500" y="2806700"/>
            <a:ext cx="6769100" cy="419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B6E14"/>
                </a:solidFill>
                <a:latin typeface="Gill Sans"/>
                <a:cs typeface="Gill Sans"/>
              </a:defRPr>
            </a:lvl1pPr>
            <a:lvl2pPr>
              <a:defRPr>
                <a:solidFill>
                  <a:srgbClr val="28974F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1587500" y="3251200"/>
            <a:ext cx="6769100" cy="4826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400" baseline="0">
                <a:solidFill>
                  <a:srgbClr val="7DAF4B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3"/>
          </p:nvPr>
        </p:nvSpPr>
        <p:spPr>
          <a:xfrm>
            <a:off x="1587500" y="3937000"/>
            <a:ext cx="6769100" cy="419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B6E14"/>
                </a:solidFill>
                <a:latin typeface="Gill Sans"/>
                <a:cs typeface="Gill Sans"/>
              </a:defRPr>
            </a:lvl1pPr>
            <a:lvl2pPr>
              <a:defRPr>
                <a:solidFill>
                  <a:srgbClr val="28974F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1587500" y="4381500"/>
            <a:ext cx="6769100" cy="4826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400" baseline="0">
                <a:solidFill>
                  <a:srgbClr val="7DAF4B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numéro de diapositive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BAE1-9358-4797-A047-07EF7E17B5A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4 - derniere page de couv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/>
          <p:nvPr userDrawn="1"/>
        </p:nvCxnSpPr>
        <p:spPr>
          <a:xfrm>
            <a:off x="5648325" y="5645150"/>
            <a:ext cx="0" cy="736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2"/>
          <p:cNvSpPr txBox="1"/>
          <p:nvPr userDrawn="1"/>
        </p:nvSpPr>
        <p:spPr>
          <a:xfrm>
            <a:off x="5732463" y="5556250"/>
            <a:ext cx="32083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6"/>
                </a:solidFill>
                <a:latin typeface="Gill Sans"/>
                <a:cs typeface="+mn-cs"/>
              </a:rPr>
              <a:t>www.ademe.fr</a:t>
            </a:r>
            <a:endParaRPr lang="fr-FR" sz="3600" dirty="0">
              <a:solidFill>
                <a:schemeClr val="accent6"/>
              </a:solidFill>
              <a:latin typeface="Gill Sans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2226" y="623790"/>
            <a:ext cx="5741489" cy="13950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386727" y="2968133"/>
            <a:ext cx="3637054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3251199" y="5618743"/>
            <a:ext cx="2396955" cy="9683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100" baseline="0">
                <a:solidFill>
                  <a:srgbClr val="595959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1892226" y="2356274"/>
            <a:ext cx="5741489" cy="2228426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200" b="0" i="0" u="none" strike="noStrike" kern="1200" baseline="0"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BC18-8981-4487-BD2A-9EDF9C871C0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/ sous sommai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6699" y="857943"/>
            <a:ext cx="6921499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09750" y="3777879"/>
            <a:ext cx="44831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536699" y="1587500"/>
            <a:ext cx="6921499" cy="45085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8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21"/>
          </p:nvPr>
        </p:nvSpPr>
        <p:spPr>
          <a:xfrm>
            <a:off x="6553200" y="64309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88B4E-C4CC-4CDD-9E77-D86BC67C27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82932" y="3808581"/>
            <a:ext cx="4429463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344FCEA-64E2-4A41-90A3-0247569EA1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N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73337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55600" indent="-355600">
              <a:buClr>
                <a:srgbClr val="EB6E14"/>
              </a:buClr>
              <a:buSzPct val="120000"/>
              <a:buFont typeface="+mj-lt"/>
              <a:buAutoNum type="arabicPeriod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16DCFCD-CCE1-475A-A042-F8D0F4DDF3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1 contenu tableau, graphe ou visuel en vis à 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102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4927600" y="1784349"/>
            <a:ext cx="3530598" cy="413385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4927600" y="5918201"/>
            <a:ext cx="3606798" cy="44838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463800"/>
            <a:ext cx="3911600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CB7BA7E9-60C6-4AD5-AC7F-638A5146AC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1  tableau, graphe ou visuel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6300" y="2565400"/>
            <a:ext cx="7567612" cy="3560763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4"/>
          </p:nvPr>
        </p:nvSpPr>
        <p:spPr>
          <a:xfrm>
            <a:off x="5292286" y="6119589"/>
            <a:ext cx="3242113" cy="406400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63800BD-77C2-499D-9678-D662ADD11F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2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7" y="2545420"/>
            <a:ext cx="3737857" cy="329658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21"/>
          </p:nvPr>
        </p:nvSpPr>
        <p:spPr>
          <a:xfrm>
            <a:off x="4771587" y="2559050"/>
            <a:ext cx="3686612" cy="3297014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4771588" y="5856063"/>
            <a:ext cx="3788212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63587" y="5856063"/>
            <a:ext cx="3852157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5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6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B8FFF615-E74F-494A-A7E5-2B74636F52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texte et 3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43856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8" y="2520951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76287" y="5856063"/>
            <a:ext cx="2569499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contenu 4"/>
          <p:cNvSpPr>
            <a:spLocks noGrp="1"/>
          </p:cNvSpPr>
          <p:nvPr>
            <p:ph sz="quarter" idx="24"/>
          </p:nvPr>
        </p:nvSpPr>
        <p:spPr>
          <a:xfrm>
            <a:off x="3503150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5"/>
          </p:nvPr>
        </p:nvSpPr>
        <p:spPr>
          <a:xfrm>
            <a:off x="3503150" y="5856062"/>
            <a:ext cx="2467900" cy="406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contenu 4"/>
          <p:cNvSpPr>
            <a:spLocks noGrp="1"/>
          </p:cNvSpPr>
          <p:nvPr>
            <p:ph sz="quarter" idx="26"/>
          </p:nvPr>
        </p:nvSpPr>
        <p:spPr>
          <a:xfrm>
            <a:off x="6142699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6142699" y="5856062"/>
            <a:ext cx="2569500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8"/>
          </p:nvPr>
        </p:nvSpPr>
        <p:spPr>
          <a:xfrm>
            <a:off x="876300" y="20066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9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30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8F4F48F-F18D-461C-9916-D62A9A85CB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1 encadré zo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01589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85838" y="4851400"/>
            <a:ext cx="7472360" cy="1205472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22225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4029CD0-51A1-4D0A-81EE-F45876E090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MERCIEMENTS 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51974" y="3796673"/>
            <a:ext cx="4367545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73138" y="4749799"/>
            <a:ext cx="7485060" cy="1327151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18161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4248150"/>
            <a:ext cx="7581898" cy="50164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93DFE743-ED0F-4FAE-A4A1-A1C5C219C9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82932" y="3808581"/>
            <a:ext cx="4429463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344FCEA-64E2-4A41-90A3-0247569EA1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4 - derniere page de couv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/>
          <p:nvPr userDrawn="1"/>
        </p:nvCxnSpPr>
        <p:spPr>
          <a:xfrm>
            <a:off x="5648325" y="5645150"/>
            <a:ext cx="0" cy="736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2"/>
          <p:cNvSpPr txBox="1"/>
          <p:nvPr userDrawn="1"/>
        </p:nvSpPr>
        <p:spPr>
          <a:xfrm>
            <a:off x="5732463" y="5556250"/>
            <a:ext cx="32083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6"/>
                </a:solidFill>
                <a:latin typeface="Gill Sans"/>
                <a:cs typeface="+mn-cs"/>
              </a:rPr>
              <a:t>www.ademe.fr</a:t>
            </a:r>
            <a:endParaRPr lang="fr-FR" sz="3600" dirty="0">
              <a:solidFill>
                <a:schemeClr val="accent6"/>
              </a:solidFill>
              <a:latin typeface="Gill Sans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2226" y="623790"/>
            <a:ext cx="5741489" cy="13950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386727" y="2968133"/>
            <a:ext cx="3637054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3251199" y="5618743"/>
            <a:ext cx="2396955" cy="9683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100" baseline="0">
                <a:solidFill>
                  <a:srgbClr val="595959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1892226" y="2356274"/>
            <a:ext cx="5741489" cy="2228426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200" b="0" i="0" u="none" strike="noStrike" kern="1200" baseline="0"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BC18-8981-4487-BD2A-9EDF9C871C0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82932" y="3808581"/>
            <a:ext cx="4429463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344FCEA-64E2-4A41-90A3-0247569EA1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N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73337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55600" indent="-355600">
              <a:buClr>
                <a:srgbClr val="EB6E14"/>
              </a:buClr>
              <a:buSzPct val="120000"/>
              <a:buFont typeface="+mj-lt"/>
              <a:buAutoNum type="arabicPeriod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16DCFCD-CCE1-475A-A042-F8D0F4DDF3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1 contenu tableau, graphe ou visuel en vis à 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102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4927600" y="1784349"/>
            <a:ext cx="3530598" cy="413385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4927600" y="5918201"/>
            <a:ext cx="3606798" cy="44838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463800"/>
            <a:ext cx="3911600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CB7BA7E9-60C6-4AD5-AC7F-638A5146AC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1  tableau, graphe ou visuel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6300" y="2565400"/>
            <a:ext cx="7567612" cy="3560763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4"/>
          </p:nvPr>
        </p:nvSpPr>
        <p:spPr>
          <a:xfrm>
            <a:off x="5292286" y="6119589"/>
            <a:ext cx="3242113" cy="406400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63800BD-77C2-499D-9678-D662ADD11F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2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7" y="2545420"/>
            <a:ext cx="3737857" cy="329658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21"/>
          </p:nvPr>
        </p:nvSpPr>
        <p:spPr>
          <a:xfrm>
            <a:off x="4771587" y="2559050"/>
            <a:ext cx="3686612" cy="3297014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4771588" y="5856063"/>
            <a:ext cx="3788212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63587" y="5856063"/>
            <a:ext cx="3852157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5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6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B8FFF615-E74F-494A-A7E5-2B74636F52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exte et 3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43856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8" y="2520951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76287" y="5856063"/>
            <a:ext cx="2569499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contenu 4"/>
          <p:cNvSpPr>
            <a:spLocks noGrp="1"/>
          </p:cNvSpPr>
          <p:nvPr>
            <p:ph sz="quarter" idx="24"/>
          </p:nvPr>
        </p:nvSpPr>
        <p:spPr>
          <a:xfrm>
            <a:off x="3503150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5"/>
          </p:nvPr>
        </p:nvSpPr>
        <p:spPr>
          <a:xfrm>
            <a:off x="3503150" y="5856062"/>
            <a:ext cx="2467900" cy="406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contenu 4"/>
          <p:cNvSpPr>
            <a:spLocks noGrp="1"/>
          </p:cNvSpPr>
          <p:nvPr>
            <p:ph sz="quarter" idx="26"/>
          </p:nvPr>
        </p:nvSpPr>
        <p:spPr>
          <a:xfrm>
            <a:off x="6142699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6142699" y="5856062"/>
            <a:ext cx="2569500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8"/>
          </p:nvPr>
        </p:nvSpPr>
        <p:spPr>
          <a:xfrm>
            <a:off x="876300" y="20066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9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30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8F4F48F-F18D-461C-9916-D62A9A85CB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1 encadré zo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01589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85838" y="4851400"/>
            <a:ext cx="7472360" cy="1205472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22225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4029CD0-51A1-4D0A-81EE-F45876E090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51974" y="3796673"/>
            <a:ext cx="4367545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73138" y="4749799"/>
            <a:ext cx="7485060" cy="1327151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18161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4248150"/>
            <a:ext cx="7581898" cy="50164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93DFE743-ED0F-4FAE-A4A1-A1C5C219C9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4 - derniere page de couv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/>
          <p:nvPr userDrawn="1"/>
        </p:nvCxnSpPr>
        <p:spPr>
          <a:xfrm>
            <a:off x="5648325" y="5645150"/>
            <a:ext cx="0" cy="736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2"/>
          <p:cNvSpPr txBox="1"/>
          <p:nvPr userDrawn="1"/>
        </p:nvSpPr>
        <p:spPr>
          <a:xfrm>
            <a:off x="5732463" y="5556250"/>
            <a:ext cx="32083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6"/>
                </a:solidFill>
                <a:latin typeface="Gill Sans"/>
                <a:cs typeface="+mn-cs"/>
              </a:rPr>
              <a:t>www.ademe.fr</a:t>
            </a:r>
            <a:endParaRPr lang="fr-FR" sz="3600" dirty="0">
              <a:solidFill>
                <a:schemeClr val="accent6"/>
              </a:solidFill>
              <a:latin typeface="Gill Sans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2226" y="623790"/>
            <a:ext cx="5741489" cy="13950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386727" y="2968133"/>
            <a:ext cx="3637054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3251199" y="5618743"/>
            <a:ext cx="2396955" cy="9683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100" baseline="0">
                <a:solidFill>
                  <a:srgbClr val="595959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1892226" y="2356274"/>
            <a:ext cx="5741489" cy="2228426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200" b="0" i="0" u="none" strike="noStrike" kern="1200" baseline="0"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BC18-8981-4487-BD2A-9EDF9C871C0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N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73337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55600" indent="-355600">
              <a:buClr>
                <a:srgbClr val="EB6E14"/>
              </a:buClr>
              <a:buSzPct val="120000"/>
              <a:buFont typeface="+mj-lt"/>
              <a:buAutoNum type="arabicPeriod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16DCFCD-CCE1-475A-A042-F8D0F4DDF3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82932" y="3808581"/>
            <a:ext cx="4429463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344FCEA-64E2-4A41-90A3-0247569EA1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03200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N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73337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55600" indent="-355600">
              <a:buClr>
                <a:srgbClr val="EB6E14"/>
              </a:buClr>
              <a:buSzPct val="120000"/>
              <a:buFont typeface="+mj-lt"/>
              <a:buAutoNum type="arabicPeriod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16DCFCD-CCE1-475A-A042-F8D0F4DDF3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62208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1 contenu tableau, graphe ou visuel en vis à 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102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4927600" y="1784349"/>
            <a:ext cx="3530598" cy="413385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4927600" y="5918201"/>
            <a:ext cx="3606798" cy="44838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463800"/>
            <a:ext cx="3911600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CB7BA7E9-60C6-4AD5-AC7F-638A5146AC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7227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1  tableau, graphe ou visuel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6300" y="2565400"/>
            <a:ext cx="7567612" cy="3560763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4"/>
          </p:nvPr>
        </p:nvSpPr>
        <p:spPr>
          <a:xfrm>
            <a:off x="5292286" y="6119589"/>
            <a:ext cx="3242113" cy="406400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63800BD-77C2-499D-9678-D662ADD11F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66939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2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7" y="2545420"/>
            <a:ext cx="3737857" cy="329658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21"/>
          </p:nvPr>
        </p:nvSpPr>
        <p:spPr>
          <a:xfrm>
            <a:off x="4771587" y="2559050"/>
            <a:ext cx="3686612" cy="3297014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4771588" y="5856063"/>
            <a:ext cx="3788212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63587" y="5856063"/>
            <a:ext cx="3852157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5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6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B8FFF615-E74F-494A-A7E5-2B74636F52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89762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exte et 3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43856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8" y="2520951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76287" y="5856063"/>
            <a:ext cx="2569499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contenu 4"/>
          <p:cNvSpPr>
            <a:spLocks noGrp="1"/>
          </p:cNvSpPr>
          <p:nvPr>
            <p:ph sz="quarter" idx="24"/>
          </p:nvPr>
        </p:nvSpPr>
        <p:spPr>
          <a:xfrm>
            <a:off x="3503150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5"/>
          </p:nvPr>
        </p:nvSpPr>
        <p:spPr>
          <a:xfrm>
            <a:off x="3503150" y="5856062"/>
            <a:ext cx="2467900" cy="406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contenu 4"/>
          <p:cNvSpPr>
            <a:spLocks noGrp="1"/>
          </p:cNvSpPr>
          <p:nvPr>
            <p:ph sz="quarter" idx="26"/>
          </p:nvPr>
        </p:nvSpPr>
        <p:spPr>
          <a:xfrm>
            <a:off x="6142699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6142699" y="5856062"/>
            <a:ext cx="2569500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8"/>
          </p:nvPr>
        </p:nvSpPr>
        <p:spPr>
          <a:xfrm>
            <a:off x="876300" y="20066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9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30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8F4F48F-F18D-461C-9916-D62A9A85CB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50079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1 encadré zo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01589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85838" y="4851400"/>
            <a:ext cx="7472360" cy="1205472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22225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4029CD0-51A1-4D0A-81EE-F45876E090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35965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51974" y="3796673"/>
            <a:ext cx="4367545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73138" y="4749799"/>
            <a:ext cx="7485060" cy="1327151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18161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4248150"/>
            <a:ext cx="7581898" cy="50164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93DFE743-ED0F-4FAE-A4A1-A1C5C219C9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11072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4 - derniere page de couv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/>
          <p:nvPr userDrawn="1"/>
        </p:nvCxnSpPr>
        <p:spPr>
          <a:xfrm>
            <a:off x="5648325" y="5645150"/>
            <a:ext cx="0" cy="736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2"/>
          <p:cNvSpPr txBox="1"/>
          <p:nvPr userDrawn="1"/>
        </p:nvSpPr>
        <p:spPr>
          <a:xfrm>
            <a:off x="5732463" y="5556250"/>
            <a:ext cx="32083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6"/>
                </a:solidFill>
                <a:latin typeface="Gill Sans"/>
                <a:cs typeface="+mn-cs"/>
              </a:rPr>
              <a:t>www.ademe.fr</a:t>
            </a:r>
            <a:endParaRPr lang="fr-FR" sz="3600" dirty="0">
              <a:solidFill>
                <a:schemeClr val="accent6"/>
              </a:solidFill>
              <a:latin typeface="Gill Sans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2226" y="623790"/>
            <a:ext cx="5741489" cy="13950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386727" y="2968133"/>
            <a:ext cx="3637054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3251199" y="5618743"/>
            <a:ext cx="2396955" cy="9683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100" baseline="0">
                <a:solidFill>
                  <a:srgbClr val="595959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1892226" y="2356274"/>
            <a:ext cx="5741489" cy="2228426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200" b="0" i="0" u="none" strike="noStrike" kern="1200" baseline="0"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BC18-8981-4487-BD2A-9EDF9C871C0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4 - derniere page de couv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/>
          <p:nvPr userDrawn="1"/>
        </p:nvCxnSpPr>
        <p:spPr>
          <a:xfrm>
            <a:off x="5648325" y="5645150"/>
            <a:ext cx="0" cy="736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2"/>
          <p:cNvSpPr txBox="1"/>
          <p:nvPr userDrawn="1"/>
        </p:nvSpPr>
        <p:spPr>
          <a:xfrm>
            <a:off x="5732463" y="5556250"/>
            <a:ext cx="32083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6"/>
                </a:solidFill>
                <a:latin typeface="Gill Sans"/>
                <a:cs typeface="+mn-cs"/>
              </a:rPr>
              <a:t>www.ademe.fr</a:t>
            </a:r>
            <a:endParaRPr lang="fr-FR" sz="3600" dirty="0">
              <a:solidFill>
                <a:schemeClr val="accent6"/>
              </a:solidFill>
              <a:latin typeface="Gill Sans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2226" y="623790"/>
            <a:ext cx="5741489" cy="13950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386727" y="2968133"/>
            <a:ext cx="3637054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3251199" y="5618743"/>
            <a:ext cx="2396955" cy="9683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100" baseline="0">
                <a:solidFill>
                  <a:srgbClr val="595959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1892226" y="2356274"/>
            <a:ext cx="5741489" cy="2228426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200" b="0" i="0" u="none" strike="noStrike" kern="1200" baseline="0"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BC18-8981-4487-BD2A-9EDF9C871C0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1 contenu tableau, graphe ou visuel en vis à 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102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4927600" y="1784349"/>
            <a:ext cx="3530598" cy="413385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4927600" y="5918201"/>
            <a:ext cx="3606798" cy="44838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463800"/>
            <a:ext cx="3911600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CB7BA7E9-60C6-4AD5-AC7F-638A5146AC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82932" y="3808581"/>
            <a:ext cx="4429463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344FCEA-64E2-4A41-90A3-0247569EA1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N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73337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55600" indent="-355600">
              <a:buClr>
                <a:srgbClr val="EB6E14"/>
              </a:buClr>
              <a:buSzPct val="120000"/>
              <a:buFont typeface="+mj-lt"/>
              <a:buAutoNum type="arabicPeriod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16DCFCD-CCE1-475A-A042-F8D0F4DDF3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1 contenu tableau, graphe ou visuel en vis à 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102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4927600" y="1784349"/>
            <a:ext cx="3530598" cy="413385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4927600" y="5918201"/>
            <a:ext cx="3606798" cy="44838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463800"/>
            <a:ext cx="3911600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CB7BA7E9-60C6-4AD5-AC7F-638A5146AC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1  tableau, graphe ou visuel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6300" y="2565400"/>
            <a:ext cx="7567612" cy="3560763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4"/>
          </p:nvPr>
        </p:nvSpPr>
        <p:spPr>
          <a:xfrm>
            <a:off x="5292286" y="6119589"/>
            <a:ext cx="3242113" cy="406400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63800BD-77C2-499D-9678-D662ADD11F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2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7" y="2545420"/>
            <a:ext cx="3737857" cy="329658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21"/>
          </p:nvPr>
        </p:nvSpPr>
        <p:spPr>
          <a:xfrm>
            <a:off x="4771587" y="2559050"/>
            <a:ext cx="3686612" cy="3297014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4771588" y="5856063"/>
            <a:ext cx="3788212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63587" y="5856063"/>
            <a:ext cx="3852157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5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6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B8FFF615-E74F-494A-A7E5-2B74636F52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texte et 3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43856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8" y="2520951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76287" y="5856063"/>
            <a:ext cx="2569499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contenu 4"/>
          <p:cNvSpPr>
            <a:spLocks noGrp="1"/>
          </p:cNvSpPr>
          <p:nvPr>
            <p:ph sz="quarter" idx="24"/>
          </p:nvPr>
        </p:nvSpPr>
        <p:spPr>
          <a:xfrm>
            <a:off x="3503150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5"/>
          </p:nvPr>
        </p:nvSpPr>
        <p:spPr>
          <a:xfrm>
            <a:off x="3503150" y="5856062"/>
            <a:ext cx="2467900" cy="406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contenu 4"/>
          <p:cNvSpPr>
            <a:spLocks noGrp="1"/>
          </p:cNvSpPr>
          <p:nvPr>
            <p:ph sz="quarter" idx="26"/>
          </p:nvPr>
        </p:nvSpPr>
        <p:spPr>
          <a:xfrm>
            <a:off x="6142699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6142699" y="5856062"/>
            <a:ext cx="2569500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8"/>
          </p:nvPr>
        </p:nvSpPr>
        <p:spPr>
          <a:xfrm>
            <a:off x="876300" y="20066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9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30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8F4F48F-F18D-461C-9916-D62A9A85CB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1 encadré zo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01589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85838" y="4851400"/>
            <a:ext cx="7472360" cy="1205472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22225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4029CD0-51A1-4D0A-81EE-F45876E090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MERCIEMENTS 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51974" y="3796673"/>
            <a:ext cx="4367545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73138" y="4749799"/>
            <a:ext cx="7485060" cy="1327151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18161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4248150"/>
            <a:ext cx="7581898" cy="50164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93DFE743-ED0F-4FAE-A4A1-A1C5C219C9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.1 fixe (+ CIBLE ET TITRE et auteur date  personnalis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3"/>
          <p:cNvSpPr txBox="1"/>
          <p:nvPr userDrawn="1"/>
        </p:nvSpPr>
        <p:spPr>
          <a:xfrm rot="20846010">
            <a:off x="885825" y="2890838"/>
            <a:ext cx="48434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FF0000"/>
                </a:solidFill>
                <a:latin typeface="Gill Sans MT"/>
                <a:cs typeface="Gill Sans"/>
              </a:rPr>
              <a:t> </a:t>
            </a:r>
            <a:r>
              <a:rPr lang="fr-FR" sz="1200" b="1" dirty="0">
                <a:solidFill>
                  <a:srgbClr val="FF0000"/>
                </a:solidFill>
                <a:latin typeface="Calibri"/>
                <a:cs typeface="Calibri"/>
              </a:rPr>
              <a:t>LE LABEL ÉNERGIE-CLIMAT </a:t>
            </a:r>
            <a:br>
              <a:rPr lang="fr-FR" sz="1200" b="1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fr-FR" sz="1200" b="1" dirty="0">
                <a:solidFill>
                  <a:srgbClr val="FF0000"/>
                </a:solidFill>
                <a:latin typeface="Calibri"/>
                <a:cs typeface="Calibri"/>
              </a:rPr>
              <a:t>DES COMMUNES &amp; INTERCOMMUNALITÉS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62309" y="5810907"/>
            <a:ext cx="8051753" cy="594440"/>
          </a:xfrm>
          <a:prstGeom prst="rect">
            <a:avLst/>
          </a:prstGeom>
        </p:spPr>
        <p:txBody>
          <a:bodyPr/>
          <a:lstStyle>
            <a:lvl1pPr algn="r">
              <a:defRPr sz="2000" b="1" baseline="0">
                <a:solidFill>
                  <a:srgbClr val="FF0000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texte 21"/>
          <p:cNvSpPr>
            <a:spLocks noGrp="1"/>
          </p:cNvSpPr>
          <p:nvPr>
            <p:ph type="body" sz="quarter" idx="19"/>
          </p:nvPr>
        </p:nvSpPr>
        <p:spPr>
          <a:xfrm>
            <a:off x="824208" y="6393543"/>
            <a:ext cx="8051753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2"/>
          </p:nvPr>
        </p:nvSpPr>
        <p:spPr>
          <a:xfrm>
            <a:off x="2605311" y="5382811"/>
            <a:ext cx="6308752" cy="4262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rgbClr val="FF0000"/>
                </a:solidFill>
                <a:latin typeface="Gill Sans"/>
                <a:cs typeface="Gill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688587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.1 personnalisable dont facultatif  &quot;auteur date etc.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309" y="5810907"/>
            <a:ext cx="8051753" cy="594440"/>
          </a:xfrm>
          <a:prstGeom prst="rect">
            <a:avLst/>
          </a:prstGeom>
        </p:spPr>
        <p:txBody>
          <a:bodyPr/>
          <a:lstStyle>
            <a:lvl1pPr algn="r">
              <a:defRPr sz="2000" b="1" baseline="0">
                <a:solidFill>
                  <a:srgbClr val="FF0000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05311" y="5382811"/>
            <a:ext cx="6308752" cy="4262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rgbClr val="FF0000"/>
                </a:solidFill>
                <a:latin typeface="Gill Sans"/>
                <a:cs typeface="Gill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>
          <a:xfrm rot="20863291">
            <a:off x="2224730" y="2734375"/>
            <a:ext cx="3521389" cy="83907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="1" baseline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texte 21"/>
          <p:cNvSpPr>
            <a:spLocks noGrp="1"/>
          </p:cNvSpPr>
          <p:nvPr>
            <p:ph type="body" sz="quarter" idx="19"/>
          </p:nvPr>
        </p:nvSpPr>
        <p:spPr>
          <a:xfrm>
            <a:off x="824208" y="6393543"/>
            <a:ext cx="8051753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45144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1  tableau, graphe ou visuel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6300" y="2565400"/>
            <a:ext cx="7567612" cy="3560763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4"/>
          </p:nvPr>
        </p:nvSpPr>
        <p:spPr>
          <a:xfrm>
            <a:off x="5292286" y="6119589"/>
            <a:ext cx="3242113" cy="406400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63800BD-77C2-499D-9678-D662ADD11F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FCCF05C-D18A-4CA7-BC83-9E55CB4485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9620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39A523-374C-4C8A-905D-DAEB3E7A3C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967048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82932" y="3808581"/>
            <a:ext cx="4429463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344FCEA-64E2-4A41-90A3-0247569EA18F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823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N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73337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3625850"/>
          </a:xfrm>
          <a:prstGeom prst="rect">
            <a:avLst/>
          </a:prstGeom>
        </p:spPr>
        <p:txBody>
          <a:bodyPr vert="horz"/>
          <a:lstStyle>
            <a:lvl1pPr marL="355600" indent="-355600">
              <a:buClr>
                <a:srgbClr val="EB6E14"/>
              </a:buClr>
              <a:buSzPct val="120000"/>
              <a:buFont typeface="+mj-lt"/>
              <a:buAutoNum type="arabicPeriod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16DCFCD-CCE1-475A-A042-F8D0F4DDF370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932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1 contenu tableau, graphe ou visuel en vis à 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102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4927600" y="1784349"/>
            <a:ext cx="3530598" cy="413385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4927600" y="5918201"/>
            <a:ext cx="3606798" cy="44838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463800"/>
            <a:ext cx="3911600" cy="36258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CB7BA7E9-60C6-4AD5-AC7F-638A5146ACC0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625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1  tableau, graphe ou visuel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6300" y="2565400"/>
            <a:ext cx="7567612" cy="3560763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4"/>
          </p:nvPr>
        </p:nvSpPr>
        <p:spPr>
          <a:xfrm>
            <a:off x="5292286" y="6119589"/>
            <a:ext cx="3242113" cy="406400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63800BD-77C2-499D-9678-D662ADD11FD2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296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2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7" y="2545420"/>
            <a:ext cx="3737857" cy="329658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21"/>
          </p:nvPr>
        </p:nvSpPr>
        <p:spPr>
          <a:xfrm>
            <a:off x="4771587" y="2559050"/>
            <a:ext cx="3686612" cy="3297014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4771588" y="5856063"/>
            <a:ext cx="3788212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63587" y="5856063"/>
            <a:ext cx="3852157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5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6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B8FFF615-E74F-494A-A7E5-2B74636F52DC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057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exte et 3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43856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8" y="2520951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76287" y="5856063"/>
            <a:ext cx="2569499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contenu 4"/>
          <p:cNvSpPr>
            <a:spLocks noGrp="1"/>
          </p:cNvSpPr>
          <p:nvPr>
            <p:ph sz="quarter" idx="24"/>
          </p:nvPr>
        </p:nvSpPr>
        <p:spPr>
          <a:xfrm>
            <a:off x="3503150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5"/>
          </p:nvPr>
        </p:nvSpPr>
        <p:spPr>
          <a:xfrm>
            <a:off x="3503150" y="5856062"/>
            <a:ext cx="2467900" cy="406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contenu 4"/>
          <p:cNvSpPr>
            <a:spLocks noGrp="1"/>
          </p:cNvSpPr>
          <p:nvPr>
            <p:ph sz="quarter" idx="26"/>
          </p:nvPr>
        </p:nvSpPr>
        <p:spPr>
          <a:xfrm>
            <a:off x="6142699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6142699" y="5856062"/>
            <a:ext cx="2569500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8"/>
          </p:nvPr>
        </p:nvSpPr>
        <p:spPr>
          <a:xfrm>
            <a:off x="876300" y="20066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9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30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8F4F48F-F18D-461C-9916-D62A9A85CBF2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123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et 1 encadré zo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01589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85838" y="4851400"/>
            <a:ext cx="7472360" cy="1205472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22225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4029CD0-51A1-4D0A-81EE-F45876E09052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383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51974" y="3796673"/>
            <a:ext cx="4367545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73138" y="4749799"/>
            <a:ext cx="7485060" cy="1327151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18161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4248150"/>
            <a:ext cx="7581898" cy="50164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93DFE743-ED0F-4FAE-A4A1-A1C5C219C9FA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216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4 - derniere page de couv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/>
          <p:nvPr userDrawn="1"/>
        </p:nvCxnSpPr>
        <p:spPr>
          <a:xfrm>
            <a:off x="5648325" y="5645150"/>
            <a:ext cx="0" cy="736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2"/>
          <p:cNvSpPr txBox="1"/>
          <p:nvPr userDrawn="1"/>
        </p:nvSpPr>
        <p:spPr>
          <a:xfrm>
            <a:off x="5732463" y="5556250"/>
            <a:ext cx="32083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rgbClr val="F79646"/>
                </a:solidFill>
                <a:latin typeface="Gill Sans"/>
              </a:rPr>
              <a:t>www.ademe.fr</a:t>
            </a:r>
            <a:endParaRPr lang="fr-FR" sz="3600" dirty="0">
              <a:solidFill>
                <a:srgbClr val="F79646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2226" y="623790"/>
            <a:ext cx="5741489" cy="13950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386727" y="2968133"/>
            <a:ext cx="3637054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3251199" y="5618743"/>
            <a:ext cx="2396955" cy="9683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100" baseline="0">
                <a:solidFill>
                  <a:srgbClr val="595959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1892226" y="2356274"/>
            <a:ext cx="5741489" cy="2228426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200" b="0" i="0" u="none" strike="noStrike" kern="1200" baseline="0"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BC18-8981-4487-BD2A-9EDF9C871C0A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0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2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61008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7" y="2545420"/>
            <a:ext cx="3737857" cy="3296582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21"/>
          </p:nvPr>
        </p:nvSpPr>
        <p:spPr>
          <a:xfrm>
            <a:off x="4771587" y="2559050"/>
            <a:ext cx="3686612" cy="3297014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4771588" y="5856063"/>
            <a:ext cx="3788212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63587" y="5856063"/>
            <a:ext cx="3852157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20193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5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6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B8FFF615-E74F-494A-A7E5-2B74636F52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DDD16-CECC-4CEE-A7D2-4E8B339FAF93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texte et 3 tableaux, graphes ou visuels en dess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43856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877888" y="2520951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776287" y="5856063"/>
            <a:ext cx="2569499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contenu 4"/>
          <p:cNvSpPr>
            <a:spLocks noGrp="1"/>
          </p:cNvSpPr>
          <p:nvPr>
            <p:ph sz="quarter" idx="24"/>
          </p:nvPr>
        </p:nvSpPr>
        <p:spPr>
          <a:xfrm>
            <a:off x="3503150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5"/>
          </p:nvPr>
        </p:nvSpPr>
        <p:spPr>
          <a:xfrm>
            <a:off x="3503150" y="5856062"/>
            <a:ext cx="2467900" cy="406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baseline="0">
                <a:solidFill>
                  <a:srgbClr val="7F7F7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contenu 4"/>
          <p:cNvSpPr>
            <a:spLocks noGrp="1"/>
          </p:cNvSpPr>
          <p:nvPr>
            <p:ph sz="quarter" idx="26"/>
          </p:nvPr>
        </p:nvSpPr>
        <p:spPr>
          <a:xfrm>
            <a:off x="6142699" y="2520950"/>
            <a:ext cx="2467899" cy="3321050"/>
          </a:xfrm>
          <a:prstGeom prst="rect">
            <a:avLst/>
          </a:prstGeom>
        </p:spPr>
        <p:txBody>
          <a:bodyPr vert="horz"/>
          <a:lstStyle>
            <a:lvl1pPr>
              <a:defRPr sz="1200" b="0" baseline="0">
                <a:latin typeface="Gill Sans"/>
                <a:cs typeface="Gill Sans"/>
              </a:defRPr>
            </a:lvl1pPr>
            <a:lvl2pPr>
              <a:defRPr sz="1200" b="1">
                <a:latin typeface="Arial"/>
                <a:cs typeface="Arial"/>
              </a:defRPr>
            </a:lvl2pPr>
            <a:lvl3pPr>
              <a:defRPr sz="1200" b="1">
                <a:latin typeface="Arial"/>
                <a:cs typeface="Arial"/>
              </a:defRPr>
            </a:lvl3pPr>
            <a:lvl4pPr>
              <a:defRPr sz="1200" b="1">
                <a:latin typeface="Arial"/>
                <a:cs typeface="Arial"/>
              </a:defRPr>
            </a:lvl4pPr>
            <a:lvl5pPr>
              <a:defRPr sz="1200" b="1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6142699" y="5856062"/>
            <a:ext cx="2569500" cy="406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8"/>
          </p:nvPr>
        </p:nvSpPr>
        <p:spPr>
          <a:xfrm>
            <a:off x="876300" y="2006600"/>
            <a:ext cx="7567612" cy="42131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9"/>
          </p:nvPr>
        </p:nvSpPr>
        <p:spPr>
          <a:xfrm>
            <a:off x="876300" y="1678926"/>
            <a:ext cx="7567612" cy="5943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30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8F4F48F-F18D-461C-9916-D62A9A85CB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e et 1 encadré zo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818176" y="3701589"/>
            <a:ext cx="4499951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85838" y="4851400"/>
            <a:ext cx="7472360" cy="1205472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22225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E4029CD0-51A1-4D0A-81EE-F45876E090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MERCIEMENTS 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/>
          <p:cNvSpPr/>
          <p:nvPr userDrawn="1"/>
        </p:nvSpPr>
        <p:spPr>
          <a:xfrm>
            <a:off x="5770563" y="2884488"/>
            <a:ext cx="1109662" cy="98742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9"/>
          </p:nvPr>
        </p:nvSpPr>
        <p:spPr>
          <a:xfrm rot="16200000">
            <a:off x="-1751974" y="3796673"/>
            <a:ext cx="4367545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3"/>
          </p:nvPr>
        </p:nvSpPr>
        <p:spPr>
          <a:xfrm>
            <a:off x="973138" y="4749799"/>
            <a:ext cx="7485060" cy="1327151"/>
          </a:xfrm>
          <a:prstGeom prst="rect">
            <a:avLst/>
          </a:prstGeom>
          <a:solidFill>
            <a:srgbClr val="7DAF4B"/>
          </a:solidFill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876300" y="2463800"/>
            <a:ext cx="7581898" cy="18161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876300" y="1678926"/>
            <a:ext cx="3911600" cy="78487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EB6E14"/>
              </a:buClr>
              <a:buFont typeface="Lucida Grande"/>
              <a:buNone/>
              <a:defRPr sz="20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  <a:lvl2pPr marL="800100" indent="-342900">
              <a:buClr>
                <a:srgbClr val="7DAF4B"/>
              </a:buClr>
              <a:buFont typeface="Lucida Grande"/>
              <a:buChar char="➜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1257300" indent="-342900">
              <a:buFont typeface="Lucida Grande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1714500" indent="-342900">
              <a:buClr>
                <a:schemeClr val="tx1">
                  <a:lumMod val="75000"/>
                  <a:lumOff val="25000"/>
                </a:schemeClr>
              </a:buClr>
              <a:buFont typeface="Comic Sans MS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2171700" indent="-342900">
              <a:buFont typeface="Andale Mono"/>
              <a:buChar char="◦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574800" y="934143"/>
            <a:ext cx="6883398" cy="446333"/>
          </a:xfrm>
          <a:prstGeom prst="rect">
            <a:avLst/>
          </a:prstGeom>
        </p:spPr>
        <p:txBody>
          <a:bodyPr/>
          <a:lstStyle>
            <a:lvl1pPr algn="r">
              <a:defRPr sz="2200" b="0" baseline="0">
                <a:solidFill>
                  <a:srgbClr val="EB6E14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876300" y="4248150"/>
            <a:ext cx="7581898" cy="50164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EB6E14"/>
              </a:buClr>
              <a:buFont typeface="Lucida Grande"/>
              <a:buChar char="➜"/>
              <a:defRPr sz="2200" baseline="0">
                <a:solidFill>
                  <a:srgbClr val="7DAF4B"/>
                </a:solidFill>
                <a:latin typeface="Gill Sans"/>
                <a:cs typeface="Gill Sans"/>
              </a:defRPr>
            </a:lvl1pPr>
            <a:lvl2pPr marL="533400" indent="-177800">
              <a:buClr>
                <a:srgbClr val="7DAF4B"/>
              </a:buCl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2pPr>
            <a:lvl3pPr marL="723900" indent="-190500">
              <a:buFont typeface="Lucida Grande"/>
              <a:buChar char="‒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3pPr>
            <a:lvl4pPr marL="901700" indent="-177800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4pPr>
            <a:lvl5pPr marL="1079500" indent="-177800">
              <a:buFont typeface="Andale Mono"/>
              <a:buChar char="◦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93DFE743-ED0F-4FAE-A4A1-A1C5C219C9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6" descr="PPT OK3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texte vertical 11"/>
          <p:cNvSpPr txBox="1">
            <a:spLocks/>
          </p:cNvSpPr>
          <p:nvPr userDrawn="1"/>
        </p:nvSpPr>
        <p:spPr>
          <a:xfrm rot="10800000">
            <a:off x="831850" y="1757363"/>
            <a:ext cx="628650" cy="3924300"/>
          </a:xfrm>
          <a:prstGeom prst="rect">
            <a:avLst/>
          </a:prstGeom>
          <a:ln>
            <a:noFill/>
          </a:ln>
        </p:spPr>
        <p:txBody>
          <a:bodyPr vert="eaVer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solidFill>
                  <a:srgbClr val="EB6E14"/>
                </a:solidFill>
                <a:latin typeface="Gill Sans"/>
                <a:cs typeface="Gill Sans"/>
              </a:rPr>
              <a:t>SOMMAIRE</a:t>
            </a:r>
            <a:endParaRPr lang="fr-FR" dirty="0">
              <a:solidFill>
                <a:srgbClr val="EB6E14"/>
              </a:solidFill>
              <a:latin typeface="Gill Sans"/>
              <a:cs typeface="Gill San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460500" y="1803400"/>
            <a:ext cx="0" cy="4319588"/>
          </a:xfrm>
          <a:prstGeom prst="line">
            <a:avLst/>
          </a:prstGeom>
          <a:ln w="57150" cmpd="sng">
            <a:solidFill>
              <a:srgbClr val="EB6E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553200" y="644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B14DF38D-8FDD-4B5F-B953-CB0DEBEF66F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C57C4535-8932-4F62-B158-49B2D690AB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6147" name="Image 6" descr="PPT OK3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texte vertical 11"/>
          <p:cNvSpPr txBox="1">
            <a:spLocks/>
          </p:cNvSpPr>
          <p:nvPr userDrawn="1"/>
        </p:nvSpPr>
        <p:spPr>
          <a:xfrm rot="10800000">
            <a:off x="831850" y="1752600"/>
            <a:ext cx="628650" cy="3924300"/>
          </a:xfrm>
          <a:prstGeom prst="rect">
            <a:avLst/>
          </a:prstGeom>
        </p:spPr>
        <p:txBody>
          <a:bodyPr vert="eaVer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solidFill>
                  <a:srgbClr val="78AF19"/>
                </a:solidFill>
                <a:latin typeface="Gill Sans"/>
                <a:cs typeface="Gill Sans"/>
              </a:rPr>
              <a:t>SOUS – </a:t>
            </a:r>
            <a:r>
              <a:rPr lang="fr-FR" dirty="0" smtClean="0">
                <a:solidFill>
                  <a:srgbClr val="7DAF4B"/>
                </a:solidFill>
                <a:latin typeface="Gill Sans"/>
                <a:cs typeface="Gill Sans"/>
              </a:rPr>
              <a:t>SOMMAIRE</a:t>
            </a:r>
            <a:r>
              <a:rPr lang="fr-FR" dirty="0" smtClean="0">
                <a:solidFill>
                  <a:srgbClr val="78AF19"/>
                </a:solidFill>
                <a:latin typeface="Gill Sans"/>
                <a:cs typeface="Gill Sans"/>
              </a:rPr>
              <a:t> </a:t>
            </a:r>
            <a:endParaRPr lang="fr-FR" dirty="0">
              <a:solidFill>
                <a:srgbClr val="78AF19"/>
              </a:solidFill>
              <a:latin typeface="Gill Sans"/>
              <a:cs typeface="Gill Sans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460500" y="1816100"/>
            <a:ext cx="0" cy="4284663"/>
          </a:xfrm>
          <a:prstGeom prst="line">
            <a:avLst/>
          </a:prstGeom>
          <a:ln w="57150" cmpd="sng">
            <a:solidFill>
              <a:srgbClr val="7DAF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6" descr="PPT OK3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270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 userDrawn="1"/>
        </p:nvCxnSpPr>
        <p:spPr>
          <a:xfrm>
            <a:off x="787400" y="1787525"/>
            <a:ext cx="0" cy="503238"/>
          </a:xfrm>
          <a:prstGeom prst="line">
            <a:avLst/>
          </a:prstGeom>
          <a:ln w="76200" cmpd="sng">
            <a:solidFill>
              <a:srgbClr val="EB6E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6" descr="PPT OK3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270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344FCEA-64E2-4A41-90A3-0247569EA1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245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3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38F75518-AA75-4BEA-A87D-749E3012673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7411" name="Image 6" descr="PPT OK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PPT OK4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3468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6" descr="PPT OK3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270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344FCEA-64E2-4A41-90A3-0247569EA18F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06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59913" y="3366737"/>
            <a:ext cx="6367346" cy="142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spcBef>
                <a:spcPts val="638"/>
              </a:spcBef>
              <a:buSzPct val="45000"/>
              <a:buFont typeface="Arial" charset="0"/>
              <a:buNone/>
            </a:pPr>
            <a:endParaRPr lang="fr-FR" altLang="fr-FR" sz="3200" b="1" dirty="0" smtClean="0">
              <a:solidFill>
                <a:srgbClr val="EB6E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" y="5903089"/>
            <a:ext cx="1305668" cy="6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383"/>
            <a:ext cx="1651465" cy="33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94436" y="3366737"/>
            <a:ext cx="5596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8"/>
              </a:spcBef>
              <a:buSzPct val="45000"/>
            </a:pPr>
            <a:r>
              <a:rPr lang="fr-FR" altLang="fr-F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Elaboration des propositions groupe </a:t>
            </a:r>
            <a:r>
              <a:rPr lang="fr-FR" altLang="fr-F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interne</a:t>
            </a:r>
            <a:endParaRPr lang="fr-FR" altLang="fr-F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1" y="54645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Jeudi 17 octobre 2019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05" y="5509051"/>
            <a:ext cx="9572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22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5" descr="fond PPD ADEM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re 1"/>
          <p:cNvSpPr txBox="1">
            <a:spLocks/>
          </p:cNvSpPr>
          <p:nvPr/>
        </p:nvSpPr>
        <p:spPr bwMode="auto">
          <a:xfrm>
            <a:off x="2195513" y="80963"/>
            <a:ext cx="66436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E46C0A"/>
                </a:solidFill>
                <a:latin typeface="Optima LT Std"/>
                <a:cs typeface="Arial" pitchFamily="34" charset="0"/>
              </a:rPr>
              <a:t>L’état des lieux détaillé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E46C0A"/>
                </a:solidFill>
                <a:latin typeface="Optima LT Std"/>
                <a:cs typeface="Arial" pitchFamily="34" charset="0"/>
              </a:rPr>
              <a:t>Evolution 2019/2015</a:t>
            </a:r>
            <a:endParaRPr lang="fr-FR" altLang="fr-FR" sz="2800" dirty="0">
              <a:solidFill>
                <a:srgbClr val="E46C0A"/>
              </a:solidFill>
              <a:latin typeface="Optima LT Std Medium"/>
              <a:cs typeface="Arial" pitchFamily="34" charset="0"/>
            </a:endParaRPr>
          </a:p>
        </p:txBody>
      </p:sp>
      <p:pic>
        <p:nvPicPr>
          <p:cNvPr id="22533" name="Image 6" descr="C:\Users\Nicolas\AppData\Local\Temp\_AZTMP1_\Exec\PetT_LogoCouleur\P&amp;T_LOGO-quadri_B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963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4493305"/>
              </p:ext>
            </p:extLst>
          </p:nvPr>
        </p:nvGraphicFramePr>
        <p:xfrm>
          <a:off x="78059" y="1048215"/>
          <a:ext cx="8818957" cy="5333868"/>
        </p:xfrm>
        <a:graphic>
          <a:graphicData uri="http://schemas.openxmlformats.org/drawingml/2006/table">
            <a:tbl>
              <a:tblPr/>
              <a:tblGrid>
                <a:gridCol w="1481455"/>
                <a:gridCol w="3760363"/>
                <a:gridCol w="1114191"/>
                <a:gridCol w="1231474"/>
                <a:gridCol w="1231474"/>
              </a:tblGrid>
              <a:tr h="658451">
                <a:tc gridSpan="2">
                  <a:txBody>
                    <a:bodyPr/>
                    <a:lstStyle/>
                    <a:p>
                      <a:pPr marL="623888" marR="0" lvl="0" indent="0" algn="r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Notation Lorient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Microsoft YaHei" pitchFamily="34" charset="-122"/>
                      </a:endParaRPr>
                    </a:p>
                  </a:txBody>
                  <a:tcPr marT="45722" marB="4572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bg1"/>
                          </a:solidFill>
                        </a:rPr>
                        <a:t>Evol</a:t>
                      </a:r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3940"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Domaine 1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Planification du développement territorial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77%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62%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+15%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713678"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Domaine 2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Patrimoine de la collectivité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72%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70%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+2%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06929"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Domaine 3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Approvisionnement énergie, eau, assainissement, déchets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68%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39%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sng" dirty="0" smtClean="0">
                          <a:solidFill>
                            <a:schemeClr val="bg1"/>
                          </a:solidFill>
                        </a:rPr>
                        <a:t>+29%</a:t>
                      </a:r>
                      <a:endParaRPr lang="fr-FR" sz="20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15766"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Domaine 4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Mobilité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80%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57%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sng" dirty="0" smtClean="0">
                          <a:solidFill>
                            <a:schemeClr val="bg1"/>
                          </a:solidFill>
                        </a:rPr>
                        <a:t>+23%</a:t>
                      </a:r>
                      <a:endParaRPr lang="fr-FR" sz="20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4469"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Domaine 5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Organisation interne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78%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63%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+15%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4468"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Domaine 6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1pPr>
                      <a:lvl2pPr>
                        <a:lnSpc>
                          <a:spcPct val="11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2pPr>
                      <a:lvl3pPr>
                        <a:lnSpc>
                          <a:spcPct val="11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3pPr>
                      <a:lvl4pPr>
                        <a:lnSpc>
                          <a:spcPct val="11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4pPr>
                      <a:lvl5pPr>
                        <a:lnSpc>
                          <a:spcPct val="11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Communication, coopération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82%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62%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none" dirty="0" smtClean="0">
                          <a:solidFill>
                            <a:schemeClr val="bg1"/>
                          </a:solidFill>
                        </a:rPr>
                        <a:t>+10%</a:t>
                      </a:r>
                      <a:endParaRPr lang="fr-F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06929">
                <a:tc gridSpan="2"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Microsoft YaHei" pitchFamily="34" charset="-122"/>
                        </a:rPr>
                        <a:t>TOTAL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5000"/>
                        </a:lnSpc>
                        <a:spcBef>
                          <a:spcPts val="363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Microsoft YaHei" pitchFamily="34" charset="-122"/>
                      </a:endParaRP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76,6%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60,4%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u="sng" dirty="0" smtClean="0">
                          <a:solidFill>
                            <a:schemeClr val="bg1"/>
                          </a:solidFill>
                        </a:rPr>
                        <a:t>+16,2%</a:t>
                      </a:r>
                      <a:endParaRPr lang="fr-FR" sz="20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2" marB="45732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www.lorient.fr/fileadmin/Ville_de_Lorient/Decouvrir_lorient/Carte_d_identite/logo_lorien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54" y="0"/>
            <a:ext cx="737894" cy="970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" y="1048215"/>
            <a:ext cx="2138792" cy="6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68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5" descr="fond PPD ADEM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re 1"/>
          <p:cNvSpPr txBox="1">
            <a:spLocks/>
          </p:cNvSpPr>
          <p:nvPr/>
        </p:nvSpPr>
        <p:spPr bwMode="auto">
          <a:xfrm>
            <a:off x="2195513" y="80963"/>
            <a:ext cx="66436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E46C0A"/>
                </a:solidFill>
                <a:latin typeface="Optima LT Std"/>
                <a:cs typeface="Arial" pitchFamily="34" charset="0"/>
              </a:rPr>
              <a:t>L’état des lieux détaillé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E46C0A"/>
                </a:solidFill>
                <a:latin typeface="Optima LT Std"/>
                <a:cs typeface="Arial" pitchFamily="34" charset="0"/>
              </a:rPr>
              <a:t>ORGANISATION INTERNE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E46C0A"/>
                </a:solidFill>
                <a:latin typeface="Optima LT Std"/>
                <a:cs typeface="Arial" pitchFamily="34" charset="0"/>
              </a:rPr>
              <a:t>EVOLUTION</a:t>
            </a:r>
            <a:endParaRPr lang="fr-FR" altLang="fr-FR" sz="2800" dirty="0">
              <a:solidFill>
                <a:srgbClr val="E46C0A"/>
              </a:solidFill>
              <a:latin typeface="Optima LT Std Medium"/>
              <a:cs typeface="Arial" pitchFamily="34" charset="0"/>
            </a:endParaRPr>
          </a:p>
        </p:txBody>
      </p:sp>
      <p:pic>
        <p:nvPicPr>
          <p:cNvPr id="22533" name="Image 6" descr="C:\Users\Nicolas\AppData\Local\Temp\_AZTMP1_\Exec\PetT_LogoCouleur\P&amp;T_LOGO-quadri_B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963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59" y="2525525"/>
            <a:ext cx="9222060" cy="27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791093" y="2163337"/>
            <a:ext cx="23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2019   2015       </a:t>
            </a:r>
            <a:r>
              <a:rPr lang="fr-FR" dirty="0" err="1" smtClean="0"/>
              <a:t>Evol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6" y="80963"/>
            <a:ext cx="9572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73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5" descr="fond PPD ADEM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re 1"/>
          <p:cNvSpPr txBox="1">
            <a:spLocks/>
          </p:cNvSpPr>
          <p:nvPr/>
        </p:nvSpPr>
        <p:spPr bwMode="auto">
          <a:xfrm>
            <a:off x="2195513" y="80963"/>
            <a:ext cx="66436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E46C0A"/>
                </a:solidFill>
                <a:latin typeface="Optima LT Std"/>
                <a:cs typeface="Arial" pitchFamily="34" charset="0"/>
              </a:rPr>
              <a:t>L’état des lieux détaillé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E46C0A"/>
                </a:solidFill>
                <a:latin typeface="Optima LT Std"/>
                <a:cs typeface="Arial" pitchFamily="34" charset="0"/>
              </a:rPr>
              <a:t>ORGANISATION INTERNE</a:t>
            </a:r>
          </a:p>
        </p:txBody>
      </p:sp>
      <p:pic>
        <p:nvPicPr>
          <p:cNvPr id="22533" name="Image 6" descr="C:\Users\Nicolas\AppData\Local\Temp\_AZTMP1_\Exec\PetT_LogoCouleur\P&amp;T_LOGO-quadri_B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963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6" y="80964"/>
            <a:ext cx="796917" cy="105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1087828"/>
              </p:ext>
            </p:extLst>
          </p:nvPr>
        </p:nvGraphicFramePr>
        <p:xfrm>
          <a:off x="257966" y="1280304"/>
          <a:ext cx="8796824" cy="5577696"/>
        </p:xfrm>
        <a:graphic>
          <a:graphicData uri="http://schemas.openxmlformats.org/drawingml/2006/table">
            <a:tbl>
              <a:tblPr/>
              <a:tblGrid>
                <a:gridCol w="5217283"/>
                <a:gridCol w="1628078"/>
                <a:gridCol w="1951463"/>
              </a:tblGrid>
              <a:tr h="918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Principaux axe de progrès sur le domaine 5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 faire d’ici fin 2019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 examiner  en groupe de travail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5. Créer un groupe technique transversal pérenne en charge de l’éco-administration (achat, informatique, déplacements internes, environnement, formation, écogestes)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 (feuille de route du groupe)</a:t>
                      </a: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Groupe de travail organisation interne</a:t>
                      </a: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5.1.3. Elaborer et mettre en œuvre un programme d’actions numérique responsable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?</a:t>
                      </a: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X</a:t>
                      </a: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5.1.3.  Structurer et renforcer la prise en compte de l’énergie et de l’environnement dans la formation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Délib ?</a:t>
                      </a: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X</a:t>
                      </a: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 smtClean="0"/>
                        <a:t>5.2.2. Réaffirmer la politique d’achat durable et mettre en œuvre une organisation qui systématise l’achat</a:t>
                      </a:r>
                      <a:r>
                        <a:rPr lang="fr-FR" sz="1800" baseline="0" dirty="0" smtClean="0"/>
                        <a:t> durable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Cadre ?</a:t>
                      </a: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X</a:t>
                      </a: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5. S’assurer de l’exemplarité de la ville dans les réceptions qu’elle organise (interne / externe) protocole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?</a:t>
                      </a: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939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5" descr="fond PPD ADEM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re 1"/>
          <p:cNvSpPr txBox="1">
            <a:spLocks/>
          </p:cNvSpPr>
          <p:nvPr/>
        </p:nvSpPr>
        <p:spPr bwMode="auto">
          <a:xfrm>
            <a:off x="2195513" y="80963"/>
            <a:ext cx="66436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E46C0A"/>
                </a:solidFill>
                <a:latin typeface="Optima LT Std"/>
                <a:cs typeface="Arial" pitchFamily="34" charset="0"/>
              </a:rPr>
              <a:t>L’état des lieux détaillé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E46C0A"/>
                </a:solidFill>
                <a:latin typeface="Optima LT Std"/>
                <a:cs typeface="Arial" pitchFamily="34" charset="0"/>
              </a:rPr>
              <a:t>ORGANISATION INTERNE</a:t>
            </a:r>
          </a:p>
        </p:txBody>
      </p:sp>
      <p:pic>
        <p:nvPicPr>
          <p:cNvPr id="22533" name="Image 6" descr="C:\Users\Nicolas\AppData\Local\Temp\_AZTMP1_\Exec\PetT_LogoCouleur\P&amp;T_LOGO-quadri_B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963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6" y="80964"/>
            <a:ext cx="796917" cy="105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1087828"/>
              </p:ext>
            </p:extLst>
          </p:nvPr>
        </p:nvGraphicFramePr>
        <p:xfrm>
          <a:off x="257966" y="1280304"/>
          <a:ext cx="8796824" cy="4096096"/>
        </p:xfrm>
        <a:graphic>
          <a:graphicData uri="http://schemas.openxmlformats.org/drawingml/2006/table">
            <a:tbl>
              <a:tblPr/>
              <a:tblGrid>
                <a:gridCol w="5217283"/>
                <a:gridCol w="1628078"/>
                <a:gridCol w="1951463"/>
              </a:tblGrid>
              <a:tr h="918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Principaux axe de progrès sur le domaine 5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 faire d’ici fin 2019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 examiner  en groupe de travail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Actualisation projet d’administration (2010) avec intégration Cit’ergie  ?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Gestion et tris des déchets municipaux ?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800" baseline="0" dirty="0" smtClean="0"/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800" baseline="0" dirty="0" smtClean="0"/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800" baseline="0" dirty="0" smtClean="0"/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939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5" descr="fond PPD ADEM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re 1"/>
          <p:cNvSpPr txBox="1">
            <a:spLocks/>
          </p:cNvSpPr>
          <p:nvPr/>
        </p:nvSpPr>
        <p:spPr bwMode="auto">
          <a:xfrm>
            <a:off x="4019550" y="80963"/>
            <a:ext cx="4819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E46C0A"/>
                </a:solidFill>
                <a:latin typeface="Optima LT Std"/>
                <a:cs typeface="Arial" pitchFamily="34" charset="0"/>
              </a:rPr>
              <a:t>Propositions du groupe de travail Organisation Interne</a:t>
            </a:r>
            <a:endParaRPr lang="fr-FR" altLang="fr-FR" sz="2800" dirty="0">
              <a:solidFill>
                <a:srgbClr val="E46C0A"/>
              </a:solidFill>
              <a:latin typeface="Optima LT Std Medium"/>
              <a:cs typeface="Arial" pitchFamily="34" charset="0"/>
            </a:endParaRPr>
          </a:p>
        </p:txBody>
      </p:sp>
      <p:pic>
        <p:nvPicPr>
          <p:cNvPr id="22533" name="Image 6" descr="C:\Users\Nicolas\AppData\Local\Temp\_AZTMP1_\Exec\PetT_LogoCouleur\P&amp;T_LOGO-quadri_B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963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2341294"/>
              </p:ext>
            </p:extLst>
          </p:nvPr>
        </p:nvGraphicFramePr>
        <p:xfrm>
          <a:off x="250825" y="1489541"/>
          <a:ext cx="8745988" cy="647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500"/>
                <a:gridCol w="1906236"/>
                <a:gridCol w="15812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Pilote envisagé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Moyens</a:t>
                      </a:r>
                      <a:endParaRPr lang="fr-FR" dirty="0"/>
                    </a:p>
                  </a:txBody>
                  <a:tcPr anchor="ctr"/>
                </a:tc>
              </a:tr>
              <a:tr h="1539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1" baseline="0" dirty="0" smtClean="0"/>
                        <a:t>Créer et animer un groupe technique transversal pérenne en charge de l’éco-administration </a:t>
                      </a:r>
                      <a:r>
                        <a:rPr lang="fr-FR" sz="1400" baseline="0" dirty="0" smtClean="0"/>
                        <a:t>(achat, informatique, déplacements internes, environnement, formation,  communication interne et relations publiques, déchets internes, bâtiment)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2 revues de projet annuelles (avril / octobre)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Instance  </a:t>
                      </a:r>
                      <a:r>
                        <a:rPr lang="fr-FR" sz="1400" b="0" baseline="0" dirty="0" smtClean="0"/>
                        <a:t>r</a:t>
                      </a:r>
                      <a:r>
                        <a:rPr lang="fr-FR" sz="1400" b="0" dirty="0" smtClean="0"/>
                        <a:t>evue annuelle stratégique Cit’ergie sur les enjeux de formation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Instance revue de projet</a:t>
                      </a:r>
                      <a:r>
                        <a:rPr lang="fr-FR" sz="1400" b="0" baseline="0" dirty="0" smtClean="0"/>
                        <a:t> / achat </a:t>
                      </a:r>
                      <a:endParaRPr lang="fr-FR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Rapport CODIR et pour le COPIL Cit’ergie (visite annuelle)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Service environnement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 anchor="ctr"/>
                </a:tc>
              </a:tr>
              <a:tr h="153913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FORMATION levier stratégique de la politique énergie-climat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b="0" dirty="0" smtClean="0"/>
                        <a:t>Revue annuelle stratégique Cit’ergie sur les enjeux de formation nécessaire au plan climat </a:t>
                      </a:r>
                      <a:r>
                        <a:rPr lang="fr-FR" sz="1400" b="0" dirty="0" err="1" smtClean="0"/>
                        <a:t>co</a:t>
                      </a:r>
                      <a:r>
                        <a:rPr lang="fr-FR" sz="1400" b="0" dirty="0" smtClean="0"/>
                        <a:t>-</a:t>
                      </a:r>
                      <a:r>
                        <a:rPr lang="fr-FR" sz="1400" b="0" dirty="0" err="1" smtClean="0"/>
                        <a:t>oraganisée</a:t>
                      </a:r>
                      <a:r>
                        <a:rPr lang="fr-FR" sz="1400" b="0" baseline="0" dirty="0" smtClean="0"/>
                        <a:t> par le service environnement et le service formation.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 smtClean="0"/>
                        <a:t>Envisager un Axe Cit’ergie dans le prochain programme triennal de formation.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Formation / soutien fort du service environnement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Plus une approche stratégique que des moyens complémentaires</a:t>
                      </a:r>
                    </a:p>
                    <a:p>
                      <a:r>
                        <a:rPr lang="fr-FR" sz="1400" dirty="0" smtClean="0"/>
                        <a:t>Budget pour les formations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400" b="1" dirty="0" smtClean="0"/>
                        <a:t>Séminaire « Cit’ergie » des nouveaux</a:t>
                      </a:r>
                      <a:r>
                        <a:rPr lang="fr-FR" sz="1400" b="1" baseline="0" dirty="0" smtClean="0"/>
                        <a:t> élus courant 2020</a:t>
                      </a:r>
                      <a:endParaRPr lang="fr-FR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Environnement avec soutien formation</a:t>
                      </a:r>
                      <a:endParaRPr lang="fr-F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Budget du service environnement</a:t>
                      </a:r>
                      <a:endParaRPr lang="fr-FR" sz="1400" baseline="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/>
                        <a:t>Lien PDA : Poursuivre la réduction des impacts mobilité de la formation et des déplacements professionnels et développer une comptabilité carbone des déplacements</a:t>
                      </a:r>
                      <a:endParaRPr lang="fr-FR" sz="14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PDA (mobilité)</a:t>
                      </a:r>
                    </a:p>
                    <a:p>
                      <a:r>
                        <a:rPr lang="fr-FR" sz="1400" dirty="0" smtClean="0"/>
                        <a:t>Environnement</a:t>
                      </a:r>
                      <a:r>
                        <a:rPr lang="fr-FR" sz="1400" baseline="0" dirty="0" smtClean="0"/>
                        <a:t> (compta carbone)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baseline="0" dirty="0" smtClean="0"/>
                        <a:t>Intégrer des clauses environnementales dans le renouvellement du marché de l’agence voyage</a:t>
                      </a:r>
                      <a:endParaRPr lang="fr-F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Groupe de travail éco-administration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</a:tr>
              <a:tr h="74352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6" y="80964"/>
            <a:ext cx="796917" cy="105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1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5" descr="fond PPD ADEM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re 1"/>
          <p:cNvSpPr txBox="1">
            <a:spLocks/>
          </p:cNvSpPr>
          <p:nvPr/>
        </p:nvSpPr>
        <p:spPr bwMode="auto">
          <a:xfrm>
            <a:off x="4019550" y="80963"/>
            <a:ext cx="4819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E46C0A"/>
                </a:solidFill>
                <a:latin typeface="Optima LT Std"/>
                <a:cs typeface="Arial" pitchFamily="34" charset="0"/>
              </a:rPr>
              <a:t>Propositions du groupe de travail Organisation Interne</a:t>
            </a:r>
            <a:endParaRPr lang="fr-FR" altLang="fr-FR" sz="2800" dirty="0">
              <a:solidFill>
                <a:srgbClr val="E46C0A"/>
              </a:solidFill>
              <a:latin typeface="Optima LT Std Medium"/>
              <a:cs typeface="Arial" pitchFamily="34" charset="0"/>
            </a:endParaRPr>
          </a:p>
        </p:txBody>
      </p:sp>
      <p:pic>
        <p:nvPicPr>
          <p:cNvPr id="22533" name="Image 6" descr="C:\Users\Nicolas\AppData\Local\Temp\_AZTMP1_\Exec\PetT_LogoCouleur\P&amp;T_LOGO-quadri_B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963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9715470"/>
              </p:ext>
            </p:extLst>
          </p:nvPr>
        </p:nvGraphicFramePr>
        <p:xfrm>
          <a:off x="250825" y="1489541"/>
          <a:ext cx="8745988" cy="629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500"/>
                <a:gridCol w="1270616"/>
                <a:gridCol w="2216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Pilote envisagé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Moyens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/>
                        <a:t>Consolider et mettre en œuvre un programme d’actions numérique responsable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b="0" dirty="0" smtClean="0"/>
                        <a:t>Achat</a:t>
                      </a:r>
                      <a:r>
                        <a:rPr lang="fr-FR" sz="1400" b="0" baseline="0" dirty="0" smtClean="0"/>
                        <a:t> éco-responsable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b="0" baseline="0" dirty="0" smtClean="0"/>
                        <a:t>Stockage des données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b="0" baseline="0" dirty="0" smtClean="0"/>
                        <a:t>Règles de messagerie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b="0" baseline="0" dirty="0" smtClean="0"/>
                        <a:t> Impressions et paramétrages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b="0" baseline="0" dirty="0" smtClean="0"/>
                        <a:t> Mise en place de ratios de suivi (consommations, euros, …)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DSI </a:t>
                      </a:r>
                    </a:p>
                    <a:p>
                      <a:r>
                        <a:rPr lang="fr-FR" sz="1400" dirty="0" smtClean="0"/>
                        <a:t>Budget</a:t>
                      </a:r>
                      <a:r>
                        <a:rPr lang="fr-FR" sz="1400" baseline="0" dirty="0" smtClean="0"/>
                        <a:t> 2021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AMO green </a:t>
                      </a:r>
                      <a:r>
                        <a:rPr lang="fr-FR" sz="1400" dirty="0" err="1" smtClean="0"/>
                        <a:t>it</a:t>
                      </a:r>
                      <a:r>
                        <a:rPr lang="fr-FR" sz="1400" dirty="0" smtClean="0"/>
                        <a:t> en 2021</a:t>
                      </a:r>
                    </a:p>
                    <a:p>
                      <a:r>
                        <a:rPr lang="fr-FR" sz="1400" dirty="0" smtClean="0"/>
                        <a:t>Adoption du programme 2022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Consolider les pratiques de tris et</a:t>
                      </a:r>
                      <a:r>
                        <a:rPr lang="fr-FR" sz="1400" b="1" baseline="0" dirty="0" smtClean="0"/>
                        <a:t> de traitement des déchets d’activité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Création d’un groupe de travail dédié (2020)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Généralisation du tris sélectif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/>
                        <a:t>Equipements sportifs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/>
                        <a:t>Equipements scolaires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/>
                        <a:t>Déchets de voirie / centre technique / bâti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/>
                        <a:t>Mise en place de ratios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Direction Qualité Espace Public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Diagnostic 2020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Programme de prévention 2021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Budget investissement pour la mise en œuvre</a:t>
                      </a:r>
                      <a:endParaRPr lang="fr-FR" sz="1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/>
                        <a:t>Réduction des déchets sur l’espace public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/>
                        <a:t>Poursuite sur les espaces verts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/>
                        <a:t>Veille stratégique sur les déchets de l’espace public (suppression à terme de corbeilles ?)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/>
                        <a:t> expérimentation</a:t>
                      </a:r>
                      <a:endParaRPr lang="fr-FR" sz="14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baseline="0" dirty="0" smtClean="0"/>
                        <a:t>Bonus / malus des associations utilisatrices du patrimoine</a:t>
                      </a:r>
                      <a:endParaRPr lang="fr-F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</a:tr>
              <a:tr h="74352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6" y="80964"/>
            <a:ext cx="796917" cy="105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83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5" descr="fond PPD ADEM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re 1"/>
          <p:cNvSpPr txBox="1">
            <a:spLocks/>
          </p:cNvSpPr>
          <p:nvPr/>
        </p:nvSpPr>
        <p:spPr bwMode="auto">
          <a:xfrm>
            <a:off x="4019550" y="80963"/>
            <a:ext cx="4819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E46C0A"/>
                </a:solidFill>
                <a:latin typeface="Optima LT Std"/>
                <a:cs typeface="Arial" pitchFamily="34" charset="0"/>
              </a:rPr>
              <a:t>Propositions du groupe de travail Organisation Interne</a:t>
            </a:r>
            <a:endParaRPr lang="fr-FR" altLang="fr-FR" sz="2800" dirty="0">
              <a:solidFill>
                <a:srgbClr val="E46C0A"/>
              </a:solidFill>
              <a:latin typeface="Optima LT Std Medium"/>
              <a:cs typeface="Arial" pitchFamily="34" charset="0"/>
            </a:endParaRPr>
          </a:p>
        </p:txBody>
      </p:sp>
      <p:pic>
        <p:nvPicPr>
          <p:cNvPr id="22533" name="Image 6" descr="C:\Users\Nicolas\AppData\Local\Temp\_AZTMP1_\Exec\PetT_LogoCouleur\P&amp;T_LOGO-quadri_B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963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9715470"/>
              </p:ext>
            </p:extLst>
          </p:nvPr>
        </p:nvGraphicFramePr>
        <p:xfrm>
          <a:off x="250825" y="1489541"/>
          <a:ext cx="8745988" cy="580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500"/>
                <a:gridCol w="1426734"/>
                <a:gridCol w="20607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Pilote envisagé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Moyens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Poursuivre l’exemplarité de la ville dans les réceptions qu’elle organise (interne / externe) protocole et le communiquer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Formalisation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pratiques exemplaires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Communiquer lors des événements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Protocole Environnement /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2020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Réaffirmer la politique d’achat durable et mettre en œuvre une organisation qui systématise l’achat</a:t>
                      </a:r>
                      <a:r>
                        <a:rPr lang="fr-FR" sz="1400" b="1" baseline="0" dirty="0" smtClean="0"/>
                        <a:t> durable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Participation du service environnement aux deux revues de projets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collectivité (bilan et sensibilisation)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Echange sur la programmation des achats à venir par le service environnement pour identifier les marchés à enjeux et s’assurer de leur prise en compte de l’environnement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Participation des achats au groupe administration exemplaire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Intégration du volet environnemental dans la fonction achat</a:t>
                      </a:r>
                      <a:endParaRPr lang="fr-FR" sz="14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Dicetion</a:t>
                      </a:r>
                      <a:r>
                        <a:rPr lang="fr-FR" sz="1400" dirty="0" smtClean="0"/>
                        <a:t> finance achat public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Service environnement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/>
                        <a:t>Décliner Cit’ergie dans les futurs projets de service</a:t>
                      </a:r>
                      <a:endParaRPr lang="fr-F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DOSI</a:t>
                      </a:r>
                      <a:r>
                        <a:rPr lang="fr-FR" sz="1400" baseline="0" dirty="0" smtClean="0"/>
                        <a:t> (organisation) /Environnement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baseline="0" dirty="0" smtClean="0"/>
                        <a:t>Partager le sens et les enjeux énergie – climat avec les agents</a:t>
                      </a:r>
                    </a:p>
                    <a:p>
                      <a:r>
                        <a:rPr lang="fr-FR" sz="1400" b="1" baseline="0" dirty="0" smtClean="0"/>
                        <a:t>Relayer les manifestations</a:t>
                      </a:r>
                    </a:p>
                    <a:p>
                      <a:r>
                        <a:rPr lang="fr-FR" sz="1400" b="1" baseline="0" smtClean="0"/>
                        <a:t>Rubrique </a:t>
                      </a:r>
                      <a:endParaRPr lang="fr-F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</a:tr>
              <a:tr h="74352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6" y="80964"/>
            <a:ext cx="796917" cy="105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83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mmai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trée de chapitre - sous-sommaire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térieur-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p urbain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intérieur-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p urbain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uv 4 eme - dernièr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uv 1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intérieur-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p urbain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5311</TotalTime>
  <Words>823</Words>
  <Application>Microsoft Office PowerPoint</Application>
  <PresentationFormat>Affichage à l'écran (4:3)</PresentationFormat>
  <Paragraphs>153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sommaire</vt:lpstr>
      <vt:lpstr>entrée de chapitre - sous-sommaire </vt:lpstr>
      <vt:lpstr>intérieur- </vt:lpstr>
      <vt:lpstr>1_intérieur- </vt:lpstr>
      <vt:lpstr>Couv 4 eme - dernière de couverture</vt:lpstr>
      <vt:lpstr>couv 1 </vt:lpstr>
      <vt:lpstr>2_intérieur- </vt:lpstr>
      <vt:lpstr>Diapositive 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AEC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braudeau aec</dc:creator>
  <cp:lastModifiedBy>n.thibault</cp:lastModifiedBy>
  <cp:revision>452</cp:revision>
  <dcterms:created xsi:type="dcterms:W3CDTF">2014-04-01T15:31:50Z</dcterms:created>
  <dcterms:modified xsi:type="dcterms:W3CDTF">2019-10-17T10:36:41Z</dcterms:modified>
</cp:coreProperties>
</file>