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9" r:id="rId2"/>
    <p:sldId id="329" r:id="rId3"/>
    <p:sldId id="330" r:id="rId4"/>
    <p:sldId id="344" r:id="rId5"/>
    <p:sldId id="324" r:id="rId6"/>
    <p:sldId id="325" r:id="rId7"/>
    <p:sldId id="351" r:id="rId8"/>
    <p:sldId id="352" r:id="rId9"/>
    <p:sldId id="346" r:id="rId10"/>
    <p:sldId id="288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1BAFB-F81B-4EE0-ACCB-6A8F82074E07}" type="datetimeFigureOut">
              <a:rPr lang="en-IE" smtClean="0"/>
              <a:t>02/11/2018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DAFEF-404F-4EC7-A7B1-5C512E38F6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596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p.seai.ie/Account/Login.aspx?ReturnUrl=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perhaps, you are simply concerned about image. </a:t>
            </a:r>
          </a:p>
          <a:p>
            <a:pPr eaLnBrk="1" hangingPunct="1"/>
            <a:r>
              <a:rPr lang="en-US" dirty="0"/>
              <a:t>So when you see articles mentioning 6 Govt Departments – Does someone get it in the ear?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Source: http://www.independent.ie/irish-news/key-departments-are-failing-to-hit-energysaving-targets-35286079.html accessed 4/1/17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AAB568-4D0F-4161-BCDB-A6A3B21C19D2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58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dirty="0"/>
              <a:t>8 departments shown</a:t>
            </a:r>
            <a:r>
              <a:rPr lang="en-IE" baseline="0" dirty="0"/>
              <a:t> here, including new Department of Rural &amp; Community Development.  The new department itself is not included in the 2 PBs shown because it was not in existence in 2016.  But the PBs were, so they’re included here.</a:t>
            </a:r>
            <a:endParaRPr lang="en-I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8559-22CA-8E41-817F-7051BB5C971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5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1713" y="633413"/>
            <a:ext cx="5510212" cy="3100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IE" sz="1300" dirty="0">
                <a:latin typeface="+mn-lt"/>
              </a:rPr>
              <a:t>G2TT</a:t>
            </a:r>
            <a:endParaRPr lang="en-IE" sz="1500" dirty="0">
              <a:latin typeface="+mn-lt"/>
            </a:endParaRPr>
          </a:p>
          <a:p>
            <a:pPr lvl="1"/>
            <a:r>
              <a:rPr lang="en-IE" sz="1300" dirty="0">
                <a:latin typeface="+mn-lt"/>
              </a:rPr>
              <a:t>We have set this up for all depts. and requested project outlines from each, BUT</a:t>
            </a:r>
            <a:endParaRPr lang="en-IE" sz="1500" dirty="0">
              <a:latin typeface="+mn-lt"/>
            </a:endParaRPr>
          </a:p>
          <a:p>
            <a:pPr lvl="1"/>
            <a:r>
              <a:rPr lang="en-IE" sz="1300" dirty="0">
                <a:latin typeface="+mn-lt"/>
              </a:rPr>
              <a:t>little engagement on this to date as most departments unable to give enough detail</a:t>
            </a:r>
            <a:endParaRPr lang="en-IE" sz="1500" dirty="0">
              <a:latin typeface="+mn-lt"/>
            </a:endParaRPr>
          </a:p>
          <a:p>
            <a:pPr lvl="1"/>
            <a:r>
              <a:rPr lang="en-IE" sz="1300" dirty="0">
                <a:latin typeface="+mn-lt"/>
              </a:rPr>
              <a:t>We help them with “back of the envelope” kWh calculations, but only when enough detail is available or forthcoming</a:t>
            </a:r>
            <a:endParaRPr lang="en-IE" sz="1500" dirty="0">
              <a:latin typeface="+mn-lt"/>
            </a:endParaRPr>
          </a:p>
          <a:p>
            <a:pPr lvl="1"/>
            <a:r>
              <a:rPr lang="en-IE" sz="1300" dirty="0" err="1">
                <a:latin typeface="+mn-lt"/>
              </a:rPr>
              <a:t>DoES</a:t>
            </a:r>
            <a:r>
              <a:rPr lang="en-IE" sz="1300" dirty="0">
                <a:latin typeface="+mn-lt"/>
              </a:rPr>
              <a:t> case study is perhaps best example as looks like the 3 lighting projects they have planned which seems to be enough to hit their own target. They also have further projects in their back pocket. See their presentation</a:t>
            </a:r>
            <a:endParaRPr lang="en-IE" sz="1500" dirty="0">
              <a:latin typeface="+mn-lt"/>
            </a:endParaRPr>
          </a:p>
          <a:p>
            <a:pPr lvl="0"/>
            <a:r>
              <a:rPr lang="en-IE" sz="1300" dirty="0">
                <a:latin typeface="+mn-lt"/>
              </a:rPr>
              <a:t>Project Pipeline </a:t>
            </a:r>
            <a:endParaRPr lang="en-IE" sz="1500" dirty="0">
              <a:latin typeface="+mn-lt"/>
            </a:endParaRPr>
          </a:p>
          <a:p>
            <a:pPr lvl="1"/>
            <a:r>
              <a:rPr lang="en-IE" sz="1300" dirty="0">
                <a:latin typeface="+mn-lt"/>
              </a:rPr>
              <a:t>If Fergus would like to provide latest update for 16 Govt </a:t>
            </a:r>
            <a:r>
              <a:rPr lang="en-IE" sz="1300" dirty="0" err="1">
                <a:latin typeface="+mn-lt"/>
              </a:rPr>
              <a:t>Depts</a:t>
            </a:r>
            <a:r>
              <a:rPr lang="en-IE" sz="1300" dirty="0">
                <a:latin typeface="+mn-lt"/>
              </a:rPr>
              <a:t>, we can check against what we know?</a:t>
            </a:r>
            <a:endParaRPr lang="en-IE" sz="1500" dirty="0">
              <a:latin typeface="+mn-lt"/>
            </a:endParaRPr>
          </a:p>
          <a:p>
            <a:pPr lvl="1"/>
            <a:r>
              <a:rPr lang="en-IE" sz="1300" dirty="0">
                <a:latin typeface="+mn-lt"/>
              </a:rPr>
              <a:t>Has </a:t>
            </a:r>
            <a:r>
              <a:rPr lang="en-IE" sz="1300" dirty="0" err="1">
                <a:latin typeface="+mn-lt"/>
              </a:rPr>
              <a:t>DoES</a:t>
            </a:r>
            <a:r>
              <a:rPr lang="en-IE" sz="1300" dirty="0">
                <a:latin typeface="+mn-lt"/>
              </a:rPr>
              <a:t> submitted its lighting projects yet for example? Are </a:t>
            </a:r>
            <a:r>
              <a:rPr lang="en-IE" sz="1300" dirty="0" err="1">
                <a:latin typeface="+mn-lt"/>
              </a:rPr>
              <a:t>Depts</a:t>
            </a:r>
            <a:r>
              <a:rPr lang="en-IE" sz="1300" dirty="0">
                <a:latin typeface="+mn-lt"/>
              </a:rPr>
              <a:t> clear on how to do this (was a weblink promoted via DCCAE </a:t>
            </a:r>
            <a:r>
              <a:rPr lang="en-IE" sz="1300" dirty="0" err="1">
                <a:latin typeface="+mn-lt"/>
              </a:rPr>
              <a:t>comms</a:t>
            </a:r>
            <a:r>
              <a:rPr lang="en-IE" sz="1300" dirty="0">
                <a:latin typeface="+mn-lt"/>
              </a:rPr>
              <a:t>)?</a:t>
            </a:r>
            <a:endParaRPr lang="en-IE" sz="1500" dirty="0">
              <a:latin typeface="+mn-lt"/>
            </a:endParaRPr>
          </a:p>
          <a:p>
            <a:pPr lvl="1"/>
            <a:r>
              <a:rPr lang="en-IE" sz="1300" u="sng" dirty="0">
                <a:latin typeface="+mn-lt"/>
                <a:hlinkClick r:id="rId3"/>
              </a:rPr>
              <a:t>https://pep.seai.ie/Account/Login.aspx?ReturnUrl=%2f</a:t>
            </a:r>
            <a:r>
              <a:rPr lang="en-IE" sz="1300" dirty="0">
                <a:latin typeface="+mn-lt"/>
              </a:rPr>
              <a:t> </a:t>
            </a:r>
            <a:endParaRPr lang="en-IE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BB671-ABD7-4344-8156-3B7F7196634D}" type="slidenum">
              <a:rPr lang="en-IE" smtClean="0"/>
              <a:t>4</a:t>
            </a:fld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2576D-FCFF-442E-B17E-1CDD2F832878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57D6AB9-4D08-4A7D-93A0-C03E65C2D6A5}" type="datetime1">
              <a:rPr lang="en-IE" smtClean="0"/>
              <a:t>02/11/2018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BBA1F-472A-4385-92B0-05EC78C0A9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F117325C-E56C-48A0-8F5A-D1710437B971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IE"/>
              <a:t>SEAI Public Sector Programme</a:t>
            </a:r>
          </a:p>
        </p:txBody>
      </p:sp>
    </p:spTree>
    <p:extLst>
      <p:ext uri="{BB962C8B-B14F-4D97-AF65-F5344CB8AC3E}">
        <p14:creationId xmlns:p14="http://schemas.microsoft.com/office/powerpoint/2010/main" val="183553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A8559-22CA-8E41-817F-7051BB5C971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360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A8559-22CA-8E41-817F-7051BB5C971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18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A8559-22CA-8E41-817F-7051BB5C971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759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A8559-22CA-8E41-817F-7051BB5C971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77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Icons/SEAI_WhtLogo_Lrg.png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Arrow.png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Pink_Gradient_Back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WindTurbine.png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Pink_Gradient_Back.jpg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Pink_Gradient_Back.jpg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adient_Yellow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Pylon.png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adient_Yellow.jpg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adient_Yellow.jpg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Icons/SEAI_LogoPos_Lrg.png" TargetMode="Externa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Volumes/Work%20Folder/Clients/SEAI/XXXX_SEAI_PPT_Template/2%20Creative/Creative%20Support%20Files/Images/SEAI_Icons/White/SEAI_Services.png" TargetMode="External"/><Relationship Id="rId5" Type="http://schemas.openxmlformats.org/officeDocument/2006/relationships/image" Target="../media/image21.png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col.png" TargetMode="Externa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Industry.pn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eyLines3.png" TargetMode="External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een_Gradient.jpg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" y="0"/>
            <a:ext cx="12198482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829310" y="6075666"/>
            <a:ext cx="141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www.seai.ie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SEAI_WhtLogo_Lrg.png" descr="/Volumes/Work Folder/Clients/SEAI/XXXX_SEAI_PPT_Template/2 Creative/Creative Support Files/Images/Icons/SEAI_WhtLogo_Lrg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22" y="2279124"/>
            <a:ext cx="5816332" cy="15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1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52604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  <p:pic>
        <p:nvPicPr>
          <p:cNvPr id="8" name="Picture 7" descr="SEAI_Community_Icon_White_RGB_LoRes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61"/>
          <a:stretch/>
        </p:blipFill>
        <p:spPr>
          <a:xfrm>
            <a:off x="7873335" y="2585742"/>
            <a:ext cx="3518032" cy="330220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91740" y="1936980"/>
            <a:ext cx="7493886" cy="279189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1741" y="5427378"/>
            <a:ext cx="7493886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5260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740" y="1936980"/>
            <a:ext cx="7493886" cy="279189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1741" y="5427378"/>
            <a:ext cx="7493886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  <p:pic>
        <p:nvPicPr>
          <p:cNvPr id="8" name="SEAI_Arrow.png" descr="/Volumes/Work Folder/Clients/SEAI/XXXX_SEAI_PPT_Template/2 Creative/Creative Support Files/Images/SEAI_Icons/White/SEAI_Arrow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58" y="3379180"/>
            <a:ext cx="4344475" cy="23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7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62" y="-44548"/>
            <a:ext cx="12348238" cy="70417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740" y="1936980"/>
            <a:ext cx="7493886" cy="279189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1741" y="5427378"/>
            <a:ext cx="7493886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  <p:pic>
        <p:nvPicPr>
          <p:cNvPr id="2" name="Picture 1" descr="SEAI_Public Sector_Icon_1col_Print-12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07" y="2874010"/>
            <a:ext cx="3429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5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4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5260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740" y="1936980"/>
            <a:ext cx="7493886" cy="279189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1741" y="5427378"/>
            <a:ext cx="7493886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343098" y="1910080"/>
            <a:ext cx="3059378" cy="37391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07546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nk_Gradient_Back.jpg" descr="/Volumes/Work Folder/Clients/SEAI/XXXX_SEAI_PPT_Template/2 Creative/Creative Support Files/Images/Pink_Gradient_Bac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2064" y="1949808"/>
            <a:ext cx="7570878" cy="2779070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2064" y="5427378"/>
            <a:ext cx="7570879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21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  <p:pic>
        <p:nvPicPr>
          <p:cNvPr id="8" name="SEAI_WindTurbine.png" descr="/Volumes/Work Folder/Clients/SEAI/XXXX_SEAI_PPT_Template/2 Creative/Creative Support Files/Images/SEAI_Icons/White/SEAI_WindTurbine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282" y="1981741"/>
            <a:ext cx="2020424" cy="372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nk_Gradient_Back.jpg" descr="/Volumes/Work Folder/Clients/SEAI/XXXX_SEAI_PPT_Template/2 Creative/Creative Support Files/Images/Pink_Gradient_Bac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2064" y="1949808"/>
            <a:ext cx="7570878" cy="2779070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2064" y="5427378"/>
            <a:ext cx="7570879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21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  <p:pic>
        <p:nvPicPr>
          <p:cNvPr id="2" name="Picture 1" descr="SEAI_Renewable Energy_Icon_White_RGB_LoRes-22-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758" y="3137937"/>
            <a:ext cx="2976507" cy="51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 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nk_Gradient_Back.jpg" descr="/Volumes/Work Folder/Clients/SEAI/XXXX_SEAI_PPT_Template/2 Creative/Creative Support Files/Images/Pink_Gradient_Bac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2064" y="1949808"/>
            <a:ext cx="7570878" cy="2779070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2064" y="5427378"/>
            <a:ext cx="7570879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21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525508" y="1939925"/>
            <a:ext cx="2836014" cy="404495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70957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_Yellow.jpg" descr="/Volumes/Work Folder/Clients/SEAI/XXXX_SEAI_PPT_Template/2 Creative/Creative Support Files/Images/Gradient_Yellow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082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2069" y="1911326"/>
            <a:ext cx="7545214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2069" y="5427378"/>
            <a:ext cx="7545214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  <p:pic>
        <p:nvPicPr>
          <p:cNvPr id="8" name="SEAI_Pylon.png" descr="/Volumes/Work Folder/Clients/SEAI/XXXX_SEAI_PPT_Template/2 Creative/Creative Support Files/Images/SEAI_Icons/White/SEAI_Pylon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20" y="2437145"/>
            <a:ext cx="2153159" cy="32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_Yellow.jpg" descr="/Volumes/Work Folder/Clients/SEAI/XXXX_SEAI_PPT_Template/2 Creative/Creative Support Files/Images/Gradient_Yellow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082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2069" y="1911326"/>
            <a:ext cx="7545214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2069" y="5427378"/>
            <a:ext cx="7545214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  <p:pic>
        <p:nvPicPr>
          <p:cNvPr id="4" name="Picture 3" descr="SEAI_Research_Icon_White_RGB_LoRe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722" y="1910080"/>
            <a:ext cx="2091593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_Yellow.jpg" descr="/Volumes/Work Folder/Clients/SEAI/XXXX_SEAI_PPT_Template/2 Creative/Creative Support Files/Images/Gradient_Yellow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082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2069" y="1911326"/>
            <a:ext cx="7545214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2069" y="5427378"/>
            <a:ext cx="7545214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445479" y="1879600"/>
            <a:ext cx="2966222" cy="4084638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5808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-1" y="-1"/>
            <a:ext cx="12192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noFill/>
              <a:latin typeface="Arial"/>
            </a:endParaRPr>
          </a:p>
        </p:txBody>
      </p:sp>
      <p:pic>
        <p:nvPicPr>
          <p:cNvPr id="7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r="3377"/>
          <a:stretch>
            <a:fillRect/>
          </a:stretch>
        </p:blipFill>
        <p:spPr>
          <a:xfrm>
            <a:off x="0" y="-54042"/>
            <a:ext cx="11292159" cy="5940709"/>
          </a:xfrm>
          <a:prstGeom prst="rect">
            <a:avLst/>
          </a:prstGeom>
        </p:spPr>
      </p:pic>
      <p:pic>
        <p:nvPicPr>
          <p:cNvPr id="5" name="SEAI_LogoPos_Lrg.png" descr="/Volumes/Work Folder/Clients/SEAI/XXXX_SEAI_PPT_Template/2 Creative/Creative Support Files/Images/Icons/SEAI_LogoPos_Lrg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15" y="2078203"/>
            <a:ext cx="6694643" cy="177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9829310" y="6075666"/>
            <a:ext cx="141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1D2958"/>
                </a:solidFill>
              </a:rPr>
              <a:t>www.seai.ie</a:t>
            </a:r>
            <a:endParaRPr lang="en-US" sz="1800" dirty="0">
              <a:solidFill>
                <a:srgbClr val="1D29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83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_orange_no_lines_Gradi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43188" cy="688679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01903" y="1911326"/>
            <a:ext cx="7622207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01903" y="5427378"/>
            <a:ext cx="7622207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5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d_Gradient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1741" y="1911326"/>
            <a:ext cx="7622207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791741" y="5427378"/>
            <a:ext cx="7622207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  <p:pic>
        <p:nvPicPr>
          <p:cNvPr id="8" name="SEAI_Services.png" descr="/Volumes/Work Folder/Clients/SEAI/XXXX_SEAI_PPT_Template/2 Creative/Creative Support Files/Images/SEAI_Icons/White/SEAI_Services.png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197" y="2526805"/>
            <a:ext cx="2563860" cy="31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57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d_Gradient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1741" y="1911326"/>
            <a:ext cx="7622207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791741" y="5427378"/>
            <a:ext cx="7622207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627637" y="1909763"/>
            <a:ext cx="2692598" cy="39624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451491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-1" y="-1"/>
            <a:ext cx="12192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4"/>
              </a:solidFill>
              <a:latin typeface="Arial"/>
            </a:endParaRPr>
          </a:p>
        </p:txBody>
      </p:sp>
      <p:pic>
        <p:nvPicPr>
          <p:cNvPr id="15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r="3377"/>
          <a:stretch>
            <a:fillRect/>
          </a:stretch>
        </p:blipFill>
        <p:spPr>
          <a:xfrm>
            <a:off x="680862" y="301559"/>
            <a:ext cx="11292159" cy="594070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8228" y="1607732"/>
            <a:ext cx="8182072" cy="3548469"/>
          </a:xfrm>
        </p:spPr>
        <p:txBody>
          <a:bodyPr anchor="t">
            <a:normAutofit/>
          </a:bodyPr>
          <a:lstStyle>
            <a:lvl1pPr>
              <a:defRPr sz="4800" b="1" i="0">
                <a:solidFill>
                  <a:srgbClr val="14346F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419" y="6525684"/>
            <a:ext cx="38608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798227" y="5156200"/>
            <a:ext cx="8182072" cy="909922"/>
          </a:xfrm>
        </p:spPr>
        <p:txBody>
          <a:bodyPr/>
          <a:lstStyle>
            <a:lvl1pPr marL="0" indent="0" algn="l">
              <a:buNone/>
              <a:defRPr>
                <a:solidFill>
                  <a:srgbClr val="00AC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0" name="SEAI_col.png" descr="/Volumes/Work Folder/Clients/SEAI/XXXX_SEAI_PPT_Template/2 Creative/Creative Support Files/Images/SEAI_col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0" y="6126164"/>
            <a:ext cx="1791165" cy="46625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48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99844" y="1536701"/>
            <a:ext cx="5037948" cy="43561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IE" sz="2800" dirty="0" smtClean="0"/>
            </a:lvl1pPr>
            <a:lvl2pPr>
              <a:defRPr lang="ga-IE" sz="1800" dirty="0"/>
            </a:lvl2pPr>
          </a:lstStyle>
          <a:p>
            <a:pPr lvl="0"/>
            <a:r>
              <a:rPr lang="ga-IE" dirty="0"/>
              <a:t>Click to edit Master text styles</a:t>
            </a:r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ga-I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99845" y="452478"/>
            <a:ext cx="10392312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254209" y="1536702"/>
            <a:ext cx="5037948" cy="435618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IE" sz="2800" dirty="0" smtClean="0"/>
            </a:lvl1pPr>
            <a:lvl2pPr>
              <a:defRPr lang="ga-IE" sz="1800" dirty="0"/>
            </a:lvl2pPr>
          </a:lstStyle>
          <a:p>
            <a:pPr lvl="0"/>
            <a:r>
              <a:rPr lang="ga-IE" dirty="0"/>
              <a:t>Click to edit Master text styles</a:t>
            </a:r>
            <a:endParaRPr lang="en-IE" dirty="0"/>
          </a:p>
          <a:p>
            <a:pPr lvl="1"/>
            <a:endParaRPr lang="en-IE" dirty="0"/>
          </a:p>
          <a:p>
            <a:pPr lvl="1"/>
            <a:endParaRPr lang="ga-I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419" y="6525684"/>
            <a:ext cx="38608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www.seai.ie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4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899844" y="460963"/>
            <a:ext cx="10392313" cy="306681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845" y="4020802"/>
            <a:ext cx="326575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71406" y="4023277"/>
            <a:ext cx="326575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8036193" y="4023280"/>
            <a:ext cx="326575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845" y="3730505"/>
            <a:ext cx="326575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471406" y="3730505"/>
            <a:ext cx="326575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2"/>
          </p:nvPr>
        </p:nvSpPr>
        <p:spPr>
          <a:xfrm>
            <a:off x="8026402" y="3744279"/>
            <a:ext cx="326575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419" y="6525684"/>
            <a:ext cx="38608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www.seai.ie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02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three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899844" y="1281445"/>
            <a:ext cx="10392313" cy="250619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845" y="4311097"/>
            <a:ext cx="3265755" cy="16538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71406" y="4313571"/>
            <a:ext cx="3265755" cy="165138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8036193" y="4313575"/>
            <a:ext cx="3265755" cy="165138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845" y="4020799"/>
            <a:ext cx="326575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471406" y="4020799"/>
            <a:ext cx="326575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2"/>
          </p:nvPr>
        </p:nvSpPr>
        <p:spPr>
          <a:xfrm>
            <a:off x="8026402" y="4034573"/>
            <a:ext cx="326575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419" y="6525684"/>
            <a:ext cx="38608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www.seai.ie</a:t>
            </a:r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9845" y="520404"/>
            <a:ext cx="10392311" cy="661739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72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899844" y="460963"/>
            <a:ext cx="10392313" cy="306681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844" y="4020802"/>
            <a:ext cx="5037948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844" y="3730505"/>
            <a:ext cx="5037948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1"/>
          </p:nvPr>
        </p:nvSpPr>
        <p:spPr>
          <a:xfrm>
            <a:off x="6254209" y="4018448"/>
            <a:ext cx="5037948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54209" y="3728151"/>
            <a:ext cx="5037948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419" y="6525684"/>
            <a:ext cx="38608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www.seai.ie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26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4485664" y="2037226"/>
            <a:ext cx="3265755" cy="157863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>
            <a:off x="8036193" y="2037226"/>
            <a:ext cx="3265755" cy="157863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845" y="4020802"/>
            <a:ext cx="326575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71406" y="4023277"/>
            <a:ext cx="326575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8036193" y="4023280"/>
            <a:ext cx="326575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845" y="3730505"/>
            <a:ext cx="326575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471406" y="3730505"/>
            <a:ext cx="326575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2"/>
          </p:nvPr>
        </p:nvSpPr>
        <p:spPr>
          <a:xfrm>
            <a:off x="8026402" y="3744279"/>
            <a:ext cx="326575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3"/>
          </p:nvPr>
        </p:nvSpPr>
        <p:spPr>
          <a:xfrm>
            <a:off x="899845" y="2037226"/>
            <a:ext cx="3265755" cy="157863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419" y="6525684"/>
            <a:ext cx="38608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43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4485664" y="1204484"/>
            <a:ext cx="3265755" cy="24113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>
            <a:off x="8036193" y="1204484"/>
            <a:ext cx="3265755" cy="24113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845" y="4020802"/>
            <a:ext cx="326575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71406" y="4023277"/>
            <a:ext cx="326575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8036193" y="4023280"/>
            <a:ext cx="326575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845" y="3730505"/>
            <a:ext cx="326575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471406" y="3730505"/>
            <a:ext cx="326575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2"/>
          </p:nvPr>
        </p:nvSpPr>
        <p:spPr>
          <a:xfrm>
            <a:off x="8026402" y="3744279"/>
            <a:ext cx="326575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3"/>
          </p:nvPr>
        </p:nvSpPr>
        <p:spPr>
          <a:xfrm>
            <a:off x="899845" y="1204484"/>
            <a:ext cx="3265755" cy="24113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419" y="6525684"/>
            <a:ext cx="38608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35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1" y="0"/>
            <a:ext cx="12198482" cy="685800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801908" y="5389564"/>
            <a:ext cx="6798361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01910" y="1607732"/>
            <a:ext cx="6798359" cy="3121147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SEAI_Industry.png" descr="/Volumes/Work Folder/Clients/SEAI/XXXX_SEAI_PPT_Template/2 Creative/Creative Support Files/Images/SEAI_Icons/White/SEAI_Industry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10" y="2837631"/>
            <a:ext cx="3206525" cy="2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9845" y="440958"/>
            <a:ext cx="10392311" cy="51188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845" y="5991226"/>
            <a:ext cx="5009710" cy="336619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419" y="6525684"/>
            <a:ext cx="38608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337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27713" y="1417529"/>
            <a:ext cx="5272560" cy="373867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419" y="6525684"/>
            <a:ext cx="38608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27713" y="5156200"/>
            <a:ext cx="5272559" cy="909922"/>
          </a:xfrm>
        </p:spPr>
        <p:txBody>
          <a:bodyPr/>
          <a:lstStyle>
            <a:lvl1pPr marL="0" indent="0" algn="l">
              <a:buNone/>
              <a:defRPr>
                <a:solidFill>
                  <a:srgbClr val="00AC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8" name="GreyLines3.png" descr="/Volumes/Work Folder/Clients/SEAI/XXXX_SEAI_PPT_Template/2 Creative/Creative Support Files/Images/GreyLines3.png"/>
          <p:cNvPicPr>
            <a:picLocks noChangeAspect="1"/>
          </p:cNvPicPr>
          <p:nvPr userDrawn="1"/>
        </p:nvPicPr>
        <p:blipFill rotWithShape="1">
          <a:blip r:embed="rId2" r:link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8737" r="46494"/>
          <a:stretch>
            <a:fillRect/>
          </a:stretch>
        </p:blipFill>
        <p:spPr>
          <a:xfrm>
            <a:off x="-170140" y="14714"/>
            <a:ext cx="6197854" cy="629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46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09" y="0"/>
            <a:ext cx="12326162" cy="693166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03524" y="1607732"/>
            <a:ext cx="6798359" cy="3121147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886056" y="5752772"/>
            <a:ext cx="2893878" cy="356052"/>
            <a:chOff x="885825" y="5658092"/>
            <a:chExt cx="3665992" cy="451168"/>
          </a:xfrm>
        </p:grpSpPr>
        <p:pic>
          <p:nvPicPr>
            <p:cNvPr id="13" name="Picture 12" descr="Irelands_EU_SIFP_2014_2020_CMYK_3.png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307" y="5660629"/>
              <a:ext cx="1437510" cy="444896"/>
            </a:xfrm>
            <a:prstGeom prst="rect">
              <a:avLst/>
            </a:prstGeom>
          </p:spPr>
        </p:pic>
        <p:pic>
          <p:nvPicPr>
            <p:cNvPr id="16" name="Picture 15" descr="social_media_seai.png"/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25" y="5658092"/>
              <a:ext cx="1878178" cy="451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7873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48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844" y="1511077"/>
            <a:ext cx="4861266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2405" y="1498154"/>
            <a:ext cx="48597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5691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87" y="312724"/>
            <a:ext cx="10552734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087" y="1301863"/>
            <a:ext cx="4960800" cy="540000"/>
          </a:xfrm>
        </p:spPr>
        <p:txBody>
          <a:bodyPr anchor="b"/>
          <a:lstStyle>
            <a:lvl1pPr marL="0" indent="0">
              <a:buNone/>
              <a:defRPr sz="2399" b="1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5087" y="1988600"/>
            <a:ext cx="4960800" cy="411141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IE" dirty="0"/>
            </a:lvl5pPr>
          </a:lstStyle>
          <a:p>
            <a:pPr marL="355493" lvl="0" indent="-355493"/>
            <a:r>
              <a:rPr lang="en-US" dirty="0"/>
              <a:t>Edit Master text styles</a:t>
            </a:r>
          </a:p>
          <a:p>
            <a:pPr marL="722096" lvl="1" indent="-366603"/>
            <a:r>
              <a:rPr lang="en-US" dirty="0"/>
              <a:t>Second level</a:t>
            </a:r>
          </a:p>
          <a:p>
            <a:pPr marL="895081" lvl="2" indent="-269794"/>
            <a:r>
              <a:rPr lang="en-US" dirty="0"/>
              <a:t>Third level</a:t>
            </a:r>
          </a:p>
          <a:p>
            <a:pPr marL="1164875" lvl="3" indent="-269794"/>
            <a:r>
              <a:rPr lang="en-US" dirty="0"/>
              <a:t>Fourth level</a:t>
            </a:r>
          </a:p>
          <a:p>
            <a:pPr marL="1347384" lvl="4" indent="-179334"/>
            <a:r>
              <a:rPr lang="en-US" dirty="0"/>
              <a:t> 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2071" y="1301863"/>
            <a:ext cx="5205750" cy="540000"/>
          </a:xfrm>
        </p:spPr>
        <p:txBody>
          <a:bodyPr anchor="b"/>
          <a:lstStyle>
            <a:lvl1pPr marL="0" indent="0">
              <a:buNone/>
              <a:defRPr sz="2399" b="1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2329" y="1988599"/>
            <a:ext cx="5185492" cy="41114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  <a:endParaRPr lang="en-I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733041" y="6525257"/>
            <a:ext cx="2875683" cy="326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E" dirty="0"/>
              <a:t>© Authentic solutions ltd 2005 - </a:t>
            </a:r>
            <a:fld id="{492C3CF7-C58B-4D56-B2B2-8A55A8C93856}" type="datetime1">
              <a:rPr lang="en-IE" smtClean="0"/>
              <a:pPr/>
              <a:t>02/11/2018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" y="6531158"/>
            <a:ext cx="506994" cy="326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855868-1529-4864-89DB-DE106AC92CF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37491"/>
            <a:ext cx="104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237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061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20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1" y="0"/>
            <a:ext cx="12198482" cy="685800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801908" y="5389564"/>
            <a:ext cx="6798361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01910" y="1607732"/>
            <a:ext cx="6798359" cy="3121147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139644" y="1564641"/>
            <a:ext cx="3201234" cy="414559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6674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899842" y="1291145"/>
            <a:ext cx="10392314" cy="4500954"/>
          </a:xfrm>
          <a:prstGeom prst="rect">
            <a:avLst/>
          </a:prstGeom>
          <a:solidFill>
            <a:schemeClr val="tx1">
              <a:lumMod val="20000"/>
              <a:lumOff val="80000"/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pic>
        <p:nvPicPr>
          <p:cNvPr id="8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1923" r="4830" b="7836"/>
          <a:stretch>
            <a:fillRect/>
          </a:stretch>
        </p:blipFill>
        <p:spPr>
          <a:xfrm>
            <a:off x="899842" y="1291145"/>
            <a:ext cx="10392314" cy="4500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845" y="489104"/>
            <a:ext cx="10392312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844" y="1498601"/>
            <a:ext cx="8195724" cy="4592288"/>
          </a:xfrm>
        </p:spPr>
        <p:txBody>
          <a:bodyPr/>
          <a:lstStyle>
            <a:lvl1pPr>
              <a:defRPr>
                <a:ln>
                  <a:noFill/>
                </a:ln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419" y="6525684"/>
            <a:ext cx="38608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30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845" y="489104"/>
            <a:ext cx="10392312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844" y="1498601"/>
            <a:ext cx="8195724" cy="4592288"/>
          </a:xfrm>
        </p:spPr>
        <p:txBody>
          <a:bodyPr/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419" y="6525684"/>
            <a:ext cx="38608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79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847" y="1296726"/>
            <a:ext cx="10392312" cy="4500955"/>
          </a:xfrm>
        </p:spPr>
        <p:txBody>
          <a:bodyPr/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845" y="489104"/>
            <a:ext cx="10392312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419" y="6525684"/>
            <a:ext cx="38608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10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94266" y="1330960"/>
            <a:ext cx="10425970" cy="4714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image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419" y="6525684"/>
            <a:ext cx="38608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99845" y="489104"/>
            <a:ext cx="10392312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1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een_Gradient.jpg" descr="/Volumes/Work Folder/Clients/SEAI/XXXX_SEAI_PPT_Template/2 Creative/Creative Support Files/Images/Green_Gradient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1901" y="1885670"/>
            <a:ext cx="7712030" cy="284320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01900" y="5427378"/>
            <a:ext cx="7712031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5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file://localhost/Volumes/Work%20Folder/Clients/SEAI/XXXX_SEAI_PPT_Template/2%20Creative/Creative%20Support%20Files/Images/SEAI_col.png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AI_col.png" descr="/Volumes/Work Folder/Clients/SEAI/XXXX_SEAI_PPT_Template/2 Creative/Creative Support Files/Images/SEAI_col.png"/>
          <p:cNvPicPr>
            <a:picLocks noChangeAspect="1"/>
          </p:cNvPicPr>
          <p:nvPr userDrawn="1"/>
        </p:nvPicPr>
        <p:blipFill>
          <a:blip r:embed="rId39" r:link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87" y="6115668"/>
            <a:ext cx="1791165" cy="4662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845" y="520404"/>
            <a:ext cx="10392311" cy="661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845" y="1485900"/>
            <a:ext cx="10392311" cy="464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419" y="6525684"/>
            <a:ext cx="38608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IE"/>
              <a:t>www.seai.ie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845" y="6445723"/>
            <a:ext cx="417574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5" r:id="rId33"/>
    <p:sldLayoutId id="2147483696" r:id="rId34"/>
    <p:sldLayoutId id="2147483698" r:id="rId35"/>
    <p:sldLayoutId id="2147483700" r:id="rId36"/>
    <p:sldLayoutId id="2147483703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00AC7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ct val="20000"/>
        </a:spcBef>
        <a:buClr>
          <a:srgbClr val="009C75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9C75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hyperlink" Target="https://www.seai.ie/energy-in-business/public-sector/public-sector-energy-programme/" TargetMode="External"/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file://localhost/Volumes/Work%20Folder/Clients/SEAI/XXXX_SEAI_PPT_Template/2%20Creative/Creative%20Support%20Files/Images/SEAI_Icons/White/SEAI_C02.png" TargetMode="External"/><Relationship Id="rId3" Type="http://schemas.openxmlformats.org/officeDocument/2006/relationships/image" Target="file://localhost/Volumes/Work%20Folder/Clients/SEAI/XXXX_SEAI_PPT_Template/2%20Creative/Creative%20Support%20Files/Images/GreyLines3.pn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WindTurbine.png" TargetMode="External"/><Relationship Id="rId12" Type="http://schemas.openxmlformats.org/officeDocument/2006/relationships/image" Target="../media/image4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file://localhost/Volumes/Work%20Folder/Clients/SEAI/XXXX_SEAI_PPT_Template/2%20Creative/Creative%20Support%20Files/Images/SEAI_Icons/White/SEAI_Services.png" TargetMode="External"/><Relationship Id="rId5" Type="http://schemas.openxmlformats.org/officeDocument/2006/relationships/image" Target="file://localhost/Volumes/Work%20Folder/Clients/SEAI/XXXX_SEAI_PPT_Template/2%20Creative/Creative%20Support%20Files/Images/Icons/SEAI_summary1.png" TargetMode="External"/><Relationship Id="rId15" Type="http://schemas.openxmlformats.org/officeDocument/2006/relationships/image" Target="file://localhost/Volumes/Work%20Folder/Clients/SEAI/XXXX_SEAI_PPT_Template/2%20Creative/Creative%20Support%20Files/Images/SEAI_Icons/White/SEAI_Arrow.png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file://localhost/Volumes/Work%20Folder/Clients/SEAI/XXXX_SEAI_PPT_Template/2%20Creative/Creative%20Support%20Files/Images/SEAI_Icons/White/SEAI_Pylon.png" TargetMode="External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4" y="1114072"/>
            <a:ext cx="7804694" cy="51488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208213" y="3790950"/>
            <a:ext cx="1611312" cy="4953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40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741738" y="2752725"/>
            <a:ext cx="1611312" cy="4953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40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741738" y="5124450"/>
            <a:ext cx="1611312" cy="4953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40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363496" y="5038726"/>
            <a:ext cx="1611312" cy="124322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40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9134" y="6435593"/>
            <a:ext cx="28282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/>
              <a:t>Source: The Independent, 12/12/16</a:t>
            </a:r>
          </a:p>
        </p:txBody>
      </p:sp>
    </p:spTree>
    <p:extLst>
      <p:ext uri="{BB962C8B-B14F-4D97-AF65-F5344CB8AC3E}">
        <p14:creationId xmlns:p14="http://schemas.microsoft.com/office/powerpoint/2010/main" val="3165600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845" y="886617"/>
            <a:ext cx="8688292" cy="2817553"/>
          </a:xfrm>
        </p:spPr>
        <p:txBody>
          <a:bodyPr>
            <a:normAutofit/>
          </a:bodyPr>
          <a:lstStyle/>
          <a:p>
            <a:r>
              <a:rPr lang="en-IE" dirty="0"/>
              <a:t>Thank you</a:t>
            </a:r>
            <a:br>
              <a:rPr lang="en-IE" dirty="0"/>
            </a:br>
            <a:r>
              <a:rPr lang="en-IE" dirty="0"/>
              <a:t>alan.ryan@seai.ie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04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27BA2B-ED3D-4200-BE6D-4AF0D149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Energy in Ireland (2016)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718702-F4C0-4F7D-85D4-F8E93E70C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1199" y="1326279"/>
            <a:ext cx="8280000" cy="49890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BAB9B-EC6E-4673-AC65-F2F2B157F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316755DE-A14E-A247-9B1E-AB0C957F89E6}" type="slidenum">
              <a:rPr lang="en-US"/>
              <a:pPr defTabSz="457200"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6418B-038D-4C1E-BDD6-57844D686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pPr defTabSz="457200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198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1759-D948-44BA-B20E-DDD6F66C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Local production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D73D7F-042F-4121-9DB0-0CAAC0108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1198" y="1371178"/>
            <a:ext cx="8280000" cy="48940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3BFAF-5316-4196-A133-028EA10A6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316755DE-A14E-A247-9B1E-AB0C957F89E6}" type="slidenum">
              <a:rPr lang="en-US"/>
              <a:pPr defTabSz="457200"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FD3FC-6C79-4764-919E-ED9122A44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pPr defTabSz="457200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50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5915-AAB2-40C2-82F8-BB3601E0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Transport &amp; renewables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D6C4CE-4B85-4935-9506-5C854AC04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1198" y="1270667"/>
            <a:ext cx="8280000" cy="49289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D866D-9C88-4B3C-A5B0-797374E7D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316755DE-A14E-A247-9B1E-AB0C957F89E6}" type="slidenum">
              <a:rPr lang="en-US"/>
              <a:pPr defTabSz="457200"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B1E3F-FC7E-40A5-914B-A4209E561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pPr defTabSz="457200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58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D3ABF-4138-4175-B437-AEFB2F4A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Electricity (contributes to your 33%)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2D6F78-2E7E-4BB8-AEA3-5FA5D34F7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1198" y="1137983"/>
            <a:ext cx="8187241" cy="51832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F9823-B841-4B59-BB42-3219905F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316755DE-A14E-A247-9B1E-AB0C957F89E6}" type="slidenum">
              <a:rPr lang="en-US"/>
              <a:pPr defTabSz="457200"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D4830-5D11-46AE-AAA2-A84000B24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pPr defTabSz="457200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30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B224E9AD-F3B7-4895-86C0-2355473F7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94" y="1017142"/>
            <a:ext cx="10535681" cy="49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1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Public Sector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99" y="1128712"/>
            <a:ext cx="6369095" cy="5086111"/>
          </a:xfrm>
        </p:spPr>
        <p:txBody>
          <a:bodyPr>
            <a:noAutofit/>
          </a:bodyPr>
          <a:lstStyle/>
          <a:p>
            <a:r>
              <a:rPr lang="en-IE" sz="1800" b="1" dirty="0"/>
              <a:t>Led by Department of Communications, Climate Action and Environment </a:t>
            </a:r>
            <a:endParaRPr lang="en-IE" sz="1800" dirty="0"/>
          </a:p>
          <a:p>
            <a:r>
              <a:rPr lang="en-IE" sz="1800" b="1" dirty="0"/>
              <a:t>User level</a:t>
            </a:r>
          </a:p>
          <a:p>
            <a:pPr lvl="1"/>
            <a:r>
              <a:rPr lang="en-IE" sz="1800" dirty="0"/>
              <a:t>Energy Performance Officers (EPO) appointed in all 350 PBs</a:t>
            </a:r>
          </a:p>
          <a:p>
            <a:r>
              <a:rPr lang="en-IE" sz="1800" b="1" dirty="0"/>
              <a:t>Steering groups</a:t>
            </a:r>
          </a:p>
          <a:p>
            <a:pPr lvl="1"/>
            <a:r>
              <a:rPr lang="en-IE" sz="1800" dirty="0"/>
              <a:t>SEAI, OPW, DPER, DCCAE, NTMA </a:t>
            </a:r>
            <a:r>
              <a:rPr lang="en-IE" sz="1800" dirty="0" err="1"/>
              <a:t>etc</a:t>
            </a:r>
            <a:endParaRPr lang="en-IE" sz="1800" dirty="0"/>
          </a:p>
          <a:p>
            <a:pPr lvl="1"/>
            <a:r>
              <a:rPr lang="en-IE" sz="1800" dirty="0"/>
              <a:t>17 government EPOs (Assistant Secretary level)</a:t>
            </a:r>
          </a:p>
          <a:p>
            <a:r>
              <a:rPr lang="en-IE" sz="1800" b="1" dirty="0"/>
              <a:t>Oversight of strategy delivery, specifically </a:t>
            </a:r>
          </a:p>
          <a:p>
            <a:pPr lvl="1"/>
            <a:r>
              <a:rPr lang="en-IE" sz="1800" dirty="0"/>
              <a:t>Energy management status</a:t>
            </a:r>
          </a:p>
          <a:p>
            <a:pPr lvl="1"/>
            <a:r>
              <a:rPr lang="en-IE" sz="1800" dirty="0"/>
              <a:t>M&amp;R data and energy performance data</a:t>
            </a:r>
          </a:p>
          <a:p>
            <a:pPr lvl="2"/>
            <a:r>
              <a:rPr lang="en-IE" sz="1800" dirty="0"/>
              <a:t>Department and aegis body performance</a:t>
            </a:r>
          </a:p>
          <a:p>
            <a:pPr lvl="2"/>
            <a:r>
              <a:rPr lang="en-IE" sz="1800" dirty="0"/>
              <a:t>Individual public body performance</a:t>
            </a:r>
          </a:p>
          <a:p>
            <a:pPr lvl="1"/>
            <a:r>
              <a:rPr lang="en-IE" sz="1800" dirty="0"/>
              <a:t>Project pipeline</a:t>
            </a:r>
          </a:p>
          <a:p>
            <a:pPr lvl="1"/>
            <a:r>
              <a:rPr lang="en-IE" sz="1800" dirty="0"/>
              <a:t>Memo to government </a:t>
            </a:r>
          </a:p>
          <a:p>
            <a:pPr lvl="1"/>
            <a:endParaRPr lang="en-IE" sz="1800" dirty="0"/>
          </a:p>
          <a:p>
            <a:pPr lvl="1"/>
            <a:endParaRPr lang="en-I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498" t="10863" r="33924" b="4812"/>
          <a:stretch/>
        </p:blipFill>
        <p:spPr>
          <a:xfrm>
            <a:off x="7737701" y="938658"/>
            <a:ext cx="4086681" cy="57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3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45300" y="5943600"/>
            <a:ext cx="8245114" cy="76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Government departments ‘accountability’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777" t="14634" r="24120" b="11755"/>
          <a:stretch/>
        </p:blipFill>
        <p:spPr>
          <a:xfrm>
            <a:off x="1901371" y="1088566"/>
            <a:ext cx="7561943" cy="578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3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089BB24-80D1-4503-BE7C-ADE7D7EAA7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0560" r="17637"/>
          <a:stretch/>
        </p:blipFill>
        <p:spPr>
          <a:xfrm>
            <a:off x="1291616" y="1511300"/>
            <a:ext cx="4079506" cy="4114800"/>
          </a:xfrm>
          <a:prstGeom prst="rect">
            <a:avLst/>
          </a:prstGeom>
        </p:spPr>
      </p:pic>
      <p:pic>
        <p:nvPicPr>
          <p:cNvPr id="14" name="Content Placeholder 11">
            <a:extLst>
              <a:ext uri="{FF2B5EF4-FFF2-40B4-BE49-F238E27FC236}">
                <a16:creationId xmlns:a16="http://schemas.microsoft.com/office/drawing/2014/main" id="{E5C3A267-2565-4AC6-845B-8FD87ACB15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61301" b="46901"/>
          <a:stretch/>
        </p:blipFill>
        <p:spPr>
          <a:xfrm>
            <a:off x="6066972" y="1226916"/>
            <a:ext cx="6008914" cy="5008232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1919537" y="404814"/>
            <a:ext cx="836746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IE" sz="3200" kern="0" dirty="0">
                <a:solidFill>
                  <a:srgbClr val="46A07D"/>
                </a:solidFill>
                <a:latin typeface="+mj-lt"/>
                <a:ea typeface="+mj-ea"/>
                <a:cs typeface="+mj-cs"/>
              </a:rPr>
              <a:t>Organisational level Outputs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IE" sz="3200" kern="0" dirty="0">
                <a:solidFill>
                  <a:srgbClr val="46A07D"/>
                </a:solidFill>
                <a:latin typeface="+mj-lt"/>
                <a:ea typeface="+mj-ea"/>
                <a:cs typeface="+mj-cs"/>
              </a:rPr>
              <a:t>Gap to target analysis = project pipeline</a:t>
            </a:r>
          </a:p>
        </p:txBody>
      </p:sp>
    </p:spTree>
    <p:extLst>
      <p:ext uri="{BB962C8B-B14F-4D97-AF65-F5344CB8AC3E}">
        <p14:creationId xmlns:p14="http://schemas.microsoft.com/office/powerpoint/2010/main" val="240183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M&amp;R – using the data – evidence based policy making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364" t="10803" r="33702" b="4553"/>
          <a:stretch/>
        </p:blipFill>
        <p:spPr>
          <a:xfrm>
            <a:off x="1267913" y="1084217"/>
            <a:ext cx="3910305" cy="5483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439" t="14911" r="21856" b="9196"/>
          <a:stretch/>
        </p:blipFill>
        <p:spPr>
          <a:xfrm>
            <a:off x="5546286" y="1104721"/>
            <a:ext cx="3474720" cy="55517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98526" y="2155371"/>
            <a:ext cx="4571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/>
          <p:cNvSpPr/>
          <p:nvPr/>
        </p:nvSpPr>
        <p:spPr>
          <a:xfrm>
            <a:off x="5546286" y="1084217"/>
            <a:ext cx="3506274" cy="548368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5671703" y="4878975"/>
            <a:ext cx="3250227" cy="1306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031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ublic-Sector-Conference-PPoint-cover-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1168991"/>
            <a:ext cx="12188825" cy="49620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19" y="225168"/>
            <a:ext cx="2517939" cy="6520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6270" y="6273059"/>
            <a:ext cx="3783614" cy="431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1866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89" y="6377956"/>
            <a:ext cx="304498" cy="23259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92470" y="6286913"/>
            <a:ext cx="1345240" cy="359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71"/>
            <a:r>
              <a:rPr lang="en-US" sz="1733" dirty="0">
                <a:solidFill>
                  <a:srgbClr val="46A07D"/>
                </a:solidFill>
                <a:latin typeface="Arial"/>
              </a:rPr>
              <a:t>#33by2020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356940" y="6248627"/>
            <a:ext cx="1604850" cy="379463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 defTabSz="914171"/>
            <a:r>
              <a:rPr lang="en-US" sz="1866" dirty="0" err="1">
                <a:solidFill>
                  <a:srgbClr val="46A07D"/>
                </a:solidFill>
                <a:latin typeface="Arial"/>
              </a:rPr>
              <a:t>www.seai.ie</a:t>
            </a:r>
            <a:endParaRPr lang="en-US" sz="1866" dirty="0">
              <a:solidFill>
                <a:srgbClr val="46A07D"/>
              </a:solidFill>
              <a:latin typeface="Arial"/>
            </a:endParaRPr>
          </a:p>
        </p:txBody>
      </p:sp>
      <p:pic>
        <p:nvPicPr>
          <p:cNvPr id="22" name="Picture 21" descr="green shap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304" y="885303"/>
            <a:ext cx="4479111" cy="3920416"/>
          </a:xfrm>
          <a:prstGeom prst="rect">
            <a:avLst/>
          </a:prstGeom>
        </p:spPr>
      </p:pic>
      <p:pic>
        <p:nvPicPr>
          <p:cNvPr id="17" name="Picture 16" descr="OReilly Hall image 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417" y="1016629"/>
            <a:ext cx="4882995" cy="4157546"/>
          </a:xfrm>
          <a:prstGeom prst="rect">
            <a:avLst/>
          </a:prstGeom>
        </p:spPr>
      </p:pic>
      <p:pic>
        <p:nvPicPr>
          <p:cNvPr id="2" name="Picture 1" descr="2018 cover imag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9501" y="1659166"/>
            <a:ext cx="1571467" cy="4103940"/>
          </a:xfrm>
          <a:prstGeom prst="rect">
            <a:avLst/>
          </a:prstGeom>
        </p:spPr>
      </p:pic>
      <p:pic>
        <p:nvPicPr>
          <p:cNvPr id="18" name="Picture 17" descr="title text cover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029" y="2192209"/>
            <a:ext cx="3477999" cy="198631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6361" y="4400974"/>
            <a:ext cx="3537440" cy="804578"/>
            <a:chOff x="1682897" y="3300920"/>
            <a:chExt cx="2653771" cy="603591"/>
          </a:xfrm>
        </p:grpSpPr>
        <p:pic>
          <p:nvPicPr>
            <p:cNvPr id="23" name="Picture 22" descr="Nat conf text cover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7810" y="3300920"/>
              <a:ext cx="2598858" cy="274142"/>
            </a:xfrm>
            <a:prstGeom prst="rect">
              <a:avLst/>
            </a:prstGeom>
          </p:spPr>
        </p:pic>
        <p:pic>
          <p:nvPicPr>
            <p:cNvPr id="25" name="Picture 24" descr="date text cover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897" y="3565988"/>
              <a:ext cx="2141049" cy="338523"/>
            </a:xfrm>
            <a:prstGeom prst="rect">
              <a:avLst/>
            </a:prstGeom>
          </p:spPr>
        </p:pic>
      </p:grpSp>
      <p:pic>
        <p:nvPicPr>
          <p:cNvPr id="27" name="Picture 26" descr="from planning text cover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009" y="5417875"/>
            <a:ext cx="3936960" cy="346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/>
          <a:srcRect l="51116" t="39831" r="11068" b="14931"/>
          <a:stretch/>
        </p:blipFill>
        <p:spPr>
          <a:xfrm>
            <a:off x="6431510" y="269092"/>
            <a:ext cx="4920343" cy="33092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8007" y="52913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3"/>
              </a:rPr>
              <a:t>https://www.seai.ie/energy-in-business/public-sector/public-sector-energy-programme/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01097E-71B8-4C39-9F10-A7ECB10C4DC2}" type="slidenum">
              <a:rPr lang="en-IE" smtClean="0"/>
              <a:pPr/>
              <a:t>7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Future plans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4251325" cy="365125"/>
          </a:xfrm>
        </p:spPr>
        <p:txBody>
          <a:bodyPr/>
          <a:lstStyle/>
          <a:p>
            <a:r>
              <a:rPr lang="en-IE"/>
              <a:t>13P2001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4195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M&amp;R strategy 2020 – 4 objectives</a:t>
            </a:r>
          </a:p>
          <a:p>
            <a:pPr lvl="1"/>
            <a:r>
              <a:rPr lang="en-IE" dirty="0"/>
              <a:t>Compliance</a:t>
            </a:r>
          </a:p>
          <a:p>
            <a:pPr lvl="1"/>
            <a:r>
              <a:rPr lang="en-IE" dirty="0"/>
              <a:t>Robustness of data for policy development</a:t>
            </a:r>
          </a:p>
          <a:p>
            <a:pPr lvl="1"/>
            <a:r>
              <a:rPr lang="en-IE" dirty="0"/>
              <a:t>Energy management &amp; project pipeline</a:t>
            </a:r>
          </a:p>
          <a:p>
            <a:pPr lvl="1"/>
            <a:r>
              <a:rPr lang="en-IE" dirty="0"/>
              <a:t>Other reporting obligations i.e. DECs</a:t>
            </a:r>
          </a:p>
          <a:p>
            <a:r>
              <a:rPr lang="en-IE" dirty="0"/>
              <a:t>Public facing data</a:t>
            </a:r>
          </a:p>
          <a:p>
            <a:pPr lvl="1"/>
            <a:r>
              <a:rPr lang="en-IE" dirty="0"/>
              <a:t>All data available to the public</a:t>
            </a:r>
          </a:p>
          <a:p>
            <a:r>
              <a:rPr lang="en-IE" dirty="0"/>
              <a:t>‘Asset’ management</a:t>
            </a:r>
          </a:p>
          <a:p>
            <a:pPr lvl="1"/>
            <a:r>
              <a:rPr lang="en-IE" dirty="0"/>
              <a:t>What is an asset – building, water system, lights</a:t>
            </a:r>
          </a:p>
          <a:p>
            <a:pPr lvl="1"/>
            <a:r>
              <a:rPr lang="en-IE" dirty="0"/>
              <a:t>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42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eyLines3.png" descr="/Volumes/Work Folder/Clients/SEAI/XXXX_SEAI_PPT_Template/2 Creative/Creative Support Files/Images/GreyLines3.pn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8737" r="46494"/>
          <a:stretch>
            <a:fillRect/>
          </a:stretch>
        </p:blipFill>
        <p:spPr>
          <a:xfrm>
            <a:off x="1589" y="12828"/>
            <a:ext cx="6196240" cy="62915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14027" y="5128626"/>
            <a:ext cx="10167813" cy="5361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027" y="1433387"/>
            <a:ext cx="6125618" cy="5361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481348" y="1277977"/>
            <a:ext cx="797880" cy="79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492924" y="4954975"/>
            <a:ext cx="797880" cy="79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027" y="2176570"/>
            <a:ext cx="6885034" cy="5361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25286" y="2037373"/>
            <a:ext cx="800823" cy="8008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b="1" dirty="0"/>
          </a:p>
        </p:txBody>
      </p:sp>
      <p:sp>
        <p:nvSpPr>
          <p:cNvPr id="9" name="Rectangle 8"/>
          <p:cNvSpPr/>
          <p:nvPr/>
        </p:nvSpPr>
        <p:spPr>
          <a:xfrm>
            <a:off x="914026" y="2896797"/>
            <a:ext cx="7541966" cy="5361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962801" y="2776237"/>
            <a:ext cx="777268" cy="7772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29525" y="3644343"/>
            <a:ext cx="8206419" cy="5361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Outputs and Uses – policy, projects, &amp; energy management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8888" y="4381731"/>
            <a:ext cx="8864898" cy="5361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54559" y="1433386"/>
            <a:ext cx="5307052" cy="53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The context - Policy, legal &amp; other drivers</a:t>
            </a:r>
          </a:p>
          <a:p>
            <a:endParaRPr lang="en-US" sz="2200" dirty="0"/>
          </a:p>
        </p:txBody>
      </p:sp>
      <p:sp>
        <p:nvSpPr>
          <p:cNvPr id="16" name="Oval 15"/>
          <p:cNvSpPr/>
          <p:nvPr/>
        </p:nvSpPr>
        <p:spPr>
          <a:xfrm>
            <a:off x="9571889" y="4237824"/>
            <a:ext cx="797880" cy="797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054560" y="2176570"/>
            <a:ext cx="5439617" cy="536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M&amp;R overview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71712" y="2909227"/>
            <a:ext cx="4263852" cy="523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M&amp;R methodology</a:t>
            </a:r>
          </a:p>
          <a:p>
            <a:endParaRPr lang="en-US" sz="22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68715" y="3666117"/>
            <a:ext cx="3199240" cy="514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078778" y="4432578"/>
            <a:ext cx="6741687" cy="514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011903" y="4466161"/>
            <a:ext cx="8446618" cy="514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Future plans</a:t>
            </a:r>
          </a:p>
        </p:txBody>
      </p:sp>
      <p:pic>
        <p:nvPicPr>
          <p:cNvPr id="22" name="SEAI_summary1.png" descr="/Volumes/Work Folder/Clients/SEAI/XXXX_SEAI_PPT_Template/2 Creative/Creative Support Files/Images/Icons/SEAI_summary1.png"/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1" t="-15040" r="33953" b="40352"/>
          <a:stretch>
            <a:fillRect/>
          </a:stretch>
        </p:blipFill>
        <p:spPr>
          <a:xfrm>
            <a:off x="10493693" y="4952936"/>
            <a:ext cx="797880" cy="797880"/>
          </a:xfrm>
          <a:prstGeom prst="ellipse">
            <a:avLst/>
          </a:prstGeom>
        </p:spPr>
      </p:pic>
      <p:pic>
        <p:nvPicPr>
          <p:cNvPr id="23" name="SEAI_WindTurbine.png" descr="/Volumes/Work Folder/Clients/SEAI/XXXX_SEAI_PPT_Template/2 Creative/Creative Support Files/Images/SEAI_Icons/White/SEAI_WindTurbine.png"/>
          <p:cNvPicPr>
            <a:picLocks noChangeAspect="1"/>
          </p:cNvPicPr>
          <p:nvPr/>
        </p:nvPicPr>
        <p:blipFill rotWithShape="1">
          <a:blip r:embed="rId6" r:link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32" t="5047" r="14910" b="35405"/>
          <a:stretch>
            <a:fillRect/>
          </a:stretch>
        </p:blipFill>
        <p:spPr>
          <a:xfrm>
            <a:off x="7221205" y="2037373"/>
            <a:ext cx="800823" cy="800823"/>
          </a:xfrm>
          <a:prstGeom prst="ellipse">
            <a:avLst/>
          </a:prstGeom>
        </p:spPr>
      </p:pic>
      <p:pic>
        <p:nvPicPr>
          <p:cNvPr id="24" name="SEAI_Pylon.png" descr="/Volumes/Work Folder/Clients/SEAI/XXXX_SEAI_PPT_Template/2 Creative/Creative Support Files/Images/SEAI_Icons/White/SEAI_Pylon.png"/>
          <p:cNvPicPr>
            <a:picLocks noChangeAspect="1"/>
          </p:cNvPicPr>
          <p:nvPr/>
        </p:nvPicPr>
        <p:blipFill rotWithShape="1">
          <a:blip r:embed="rId8" r:link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31" t="-11117" b="39448"/>
          <a:stretch>
            <a:fillRect/>
          </a:stretch>
        </p:blipFill>
        <p:spPr>
          <a:xfrm>
            <a:off x="7936193" y="2776237"/>
            <a:ext cx="811288" cy="777269"/>
          </a:xfrm>
          <a:prstGeom prst="ellipse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808281" y="3515021"/>
            <a:ext cx="777268" cy="777268"/>
            <a:chOff x="8793865" y="3515021"/>
            <a:chExt cx="777268" cy="777268"/>
          </a:xfrm>
        </p:grpSpPr>
        <p:sp>
          <p:nvSpPr>
            <p:cNvPr id="26" name="Oval 25"/>
            <p:cNvSpPr/>
            <p:nvPr/>
          </p:nvSpPr>
          <p:spPr>
            <a:xfrm>
              <a:off x="8793865" y="3515021"/>
              <a:ext cx="777268" cy="777268"/>
            </a:xfrm>
            <a:prstGeom prst="ellipse">
              <a:avLst/>
            </a:prstGeom>
            <a:solidFill>
              <a:srgbClr val="C30C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SEAI_Services.png" descr="/Volumes/Work Folder/Clients/SEAI/XXXX_SEAI_PPT_Template/2 Creative/Creative Support Files/Images/SEAI_Icons/White/SEAI_Services.png"/>
            <p:cNvPicPr>
              <a:picLocks noChangeAspect="1"/>
            </p:cNvPicPr>
            <p:nvPr/>
          </p:nvPicPr>
          <p:blipFill>
            <a:blip r:embed="rId10" r:link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6347" y="3581602"/>
              <a:ext cx="510083" cy="632881"/>
            </a:xfrm>
            <a:prstGeom prst="rect">
              <a:avLst/>
            </a:prstGeom>
          </p:spPr>
        </p:pic>
      </p:grpSp>
      <p:pic>
        <p:nvPicPr>
          <p:cNvPr id="28" name="SEAI_C02.png" descr="/Volumes/Work Folder/Clients/SEAI/XXXX_SEAI_PPT_Template/2 Creative/Creative Support Files/Images/SEAI_Icons/White/SEAI_C02.png"/>
          <p:cNvPicPr>
            <a:picLocks noChangeAspect="1"/>
          </p:cNvPicPr>
          <p:nvPr/>
        </p:nvPicPr>
        <p:blipFill>
          <a:blip r:embed="rId12" r:link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186" y="4257450"/>
            <a:ext cx="767139" cy="795855"/>
          </a:xfrm>
          <a:prstGeom prst="rect">
            <a:avLst/>
          </a:prstGeom>
        </p:spPr>
      </p:pic>
      <p:pic>
        <p:nvPicPr>
          <p:cNvPr id="29" name="SEAI_Arrow.png" descr="/Volumes/Work Folder/Clients/SEAI/XXXX_SEAI_PPT_Template/2 Creative/Creative Support Files/Images/SEAI_Icons/White/SEAI_Arrow.png"/>
          <p:cNvPicPr>
            <a:picLocks noChangeAspect="1"/>
          </p:cNvPicPr>
          <p:nvPr/>
        </p:nvPicPr>
        <p:blipFill rotWithShape="1">
          <a:blip r:embed="rId14" r:link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9" t="-39564" r="-6458"/>
          <a:stretch>
            <a:fillRect/>
          </a:stretch>
        </p:blipFill>
        <p:spPr>
          <a:xfrm>
            <a:off x="6494176" y="1277978"/>
            <a:ext cx="797880" cy="775200"/>
          </a:xfrm>
          <a:prstGeom prst="ellipse">
            <a:avLst/>
          </a:prstGeom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1009321" y="5207490"/>
            <a:ext cx="6741687" cy="514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Q&amp;A</a:t>
            </a:r>
          </a:p>
        </p:txBody>
      </p:sp>
    </p:spTree>
    <p:extLst>
      <p:ext uri="{BB962C8B-B14F-4D97-AF65-F5344CB8AC3E}">
        <p14:creationId xmlns:p14="http://schemas.microsoft.com/office/powerpoint/2010/main" val="4607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616565"/>
      </a:dk1>
      <a:lt1>
        <a:srgbClr val="FFFFFF"/>
      </a:lt1>
      <a:dk2>
        <a:srgbClr val="FFFFFF"/>
      </a:dk2>
      <a:lt2>
        <a:srgbClr val="FFFFFF"/>
      </a:lt2>
      <a:accent1>
        <a:srgbClr val="009C75"/>
      </a:accent1>
      <a:accent2>
        <a:srgbClr val="9CA920"/>
      </a:accent2>
      <a:accent3>
        <a:srgbClr val="EFA82F"/>
      </a:accent3>
      <a:accent4>
        <a:srgbClr val="DA5320"/>
      </a:accent4>
      <a:accent5>
        <a:srgbClr val="900045"/>
      </a:accent5>
      <a:accent6>
        <a:srgbClr val="4A1966"/>
      </a:accent6>
      <a:hlink>
        <a:srgbClr val="0092D2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5443</TotalTime>
  <Words>562</Words>
  <Application>Microsoft Office PowerPoint</Application>
  <PresentationFormat>Widescreen</PresentationFormat>
  <Paragraphs>90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Gotham Book</vt:lpstr>
      <vt:lpstr>Helvetica</vt:lpstr>
      <vt:lpstr>ヒラギノ角ゴ Pro W3</vt:lpstr>
      <vt:lpstr>1_Office Theme</vt:lpstr>
      <vt:lpstr>Why?</vt:lpstr>
      <vt:lpstr>Public Sector Strategy</vt:lpstr>
      <vt:lpstr>Government departments ‘accountability’</vt:lpstr>
      <vt:lpstr>PowerPoint Presentation</vt:lpstr>
      <vt:lpstr>M&amp;R – using the data – evidence based policy making</vt:lpstr>
      <vt:lpstr>PowerPoint Presentation</vt:lpstr>
      <vt:lpstr>Future plans</vt:lpstr>
      <vt:lpstr>Future plans</vt:lpstr>
      <vt:lpstr>Overview</vt:lpstr>
      <vt:lpstr>Thank you alan.ryan@seai.ie</vt:lpstr>
      <vt:lpstr>Energy in Ireland (2016)</vt:lpstr>
      <vt:lpstr>Local production</vt:lpstr>
      <vt:lpstr>Transport &amp; renewables</vt:lpstr>
      <vt:lpstr>Electricity (contributes to your 33%)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and PSP</dc:title>
  <dc:creator>Conor Molloy</dc:creator>
  <cp:lastModifiedBy>Rose Power</cp:lastModifiedBy>
  <cp:revision>51</cp:revision>
  <dcterms:created xsi:type="dcterms:W3CDTF">2018-01-04T08:16:08Z</dcterms:created>
  <dcterms:modified xsi:type="dcterms:W3CDTF">2018-11-02T08:39:45Z</dcterms:modified>
</cp:coreProperties>
</file>