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9" r:id="rId3"/>
    <p:sldId id="260" r:id="rId4"/>
    <p:sldId id="322" r:id="rId5"/>
    <p:sldId id="323" r:id="rId6"/>
    <p:sldId id="324" r:id="rId7"/>
    <p:sldId id="325" r:id="rId8"/>
    <p:sldId id="327" r:id="rId9"/>
    <p:sldId id="328" r:id="rId10"/>
    <p:sldId id="326" r:id="rId11"/>
    <p:sldId id="319" r:id="rId12"/>
    <p:sldId id="287" r:id="rId13"/>
    <p:sldId id="288" r:id="rId14"/>
    <p:sldId id="289" r:id="rId15"/>
    <p:sldId id="290" r:id="rId16"/>
    <p:sldId id="292" r:id="rId17"/>
    <p:sldId id="309" r:id="rId18"/>
    <p:sldId id="314" r:id="rId19"/>
    <p:sldId id="318" r:id="rId20"/>
    <p:sldId id="315" r:id="rId21"/>
    <p:sldId id="316" r:id="rId22"/>
    <p:sldId id="344" r:id="rId23"/>
    <p:sldId id="312" r:id="rId24"/>
    <p:sldId id="329" r:id="rId25"/>
    <p:sldId id="313" r:id="rId26"/>
    <p:sldId id="297" r:id="rId27"/>
    <p:sldId id="298" r:id="rId28"/>
    <p:sldId id="345" r:id="rId29"/>
    <p:sldId id="302" r:id="rId30"/>
    <p:sldId id="359" r:id="rId31"/>
    <p:sldId id="361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56" r:id="rId41"/>
    <p:sldId id="330" r:id="rId42"/>
    <p:sldId id="331" r:id="rId43"/>
    <p:sldId id="332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57" r:id="rId53"/>
    <p:sldId id="362" r:id="rId54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Tahoma" panose="020B0604030504040204" pitchFamily="34" charset="0"/>
      <p:regular r:id="rId62"/>
      <p:bold r:id="rId63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99"/>
    <a:srgbClr val="008080"/>
    <a:srgbClr val="990000"/>
    <a:srgbClr val="A50021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0929"/>
  </p:normalViewPr>
  <p:slideViewPr>
    <p:cSldViewPr>
      <p:cViewPr>
        <p:scale>
          <a:sx n="75" d="100"/>
          <a:sy n="75" d="100"/>
        </p:scale>
        <p:origin x="2688" y="960"/>
      </p:cViewPr>
      <p:guideLst>
        <p:guide orient="horz" pos="107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1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C37A411-5839-4889-BC0C-7C8915D52E8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78705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9364FD4-541E-49BD-BE10-50B9D2C39F0A}" type="datetimeFigureOut">
              <a:rPr lang="en-IE"/>
              <a:pPr>
                <a:defRPr/>
              </a:pPr>
              <a:t>01/02/2018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76DA07-9E8C-4D11-8D0F-630B7B7B64D9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80678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A67AF3-9411-4D19-AA4B-287E50C4B257}" type="slidenum">
              <a:rPr lang="en-IE" altLang="en-US" sz="1200" smtClean="0"/>
              <a:pPr/>
              <a:t>4</a:t>
            </a:fld>
            <a:endParaRPr lang="en-IE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816919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A67AF3-9411-4D19-AA4B-287E50C4B257}" type="slidenum">
              <a:rPr lang="en-IE" altLang="en-US" sz="1200" smtClean="0"/>
              <a:pPr/>
              <a:t>22</a:t>
            </a:fld>
            <a:endParaRPr lang="en-IE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447485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A67AF3-9411-4D19-AA4B-287E50C4B257}" type="slidenum">
              <a:rPr lang="en-IE" altLang="en-US" sz="1200" smtClean="0"/>
              <a:pPr/>
              <a:t>24</a:t>
            </a:fld>
            <a:endParaRPr lang="en-IE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580397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A67AF3-9411-4D19-AA4B-287E50C4B257}" type="slidenum">
              <a:rPr lang="en-IE" altLang="en-US" sz="1200" smtClean="0"/>
              <a:pPr/>
              <a:t>28</a:t>
            </a:fld>
            <a:endParaRPr lang="en-IE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448768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A67AF3-9411-4D19-AA4B-287E50C4B257}" type="slidenum">
              <a:rPr lang="en-IE" altLang="en-US" sz="1200" smtClean="0"/>
              <a:pPr/>
              <a:t>29</a:t>
            </a:fld>
            <a:endParaRPr lang="en-IE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942017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A67AF3-9411-4D19-AA4B-287E50C4B257}" type="slidenum">
              <a:rPr lang="en-IE" altLang="en-US" sz="1200" smtClean="0"/>
              <a:pPr/>
              <a:t>30</a:t>
            </a:fld>
            <a:endParaRPr lang="en-IE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424509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A67AF3-9411-4D19-AA4B-287E50C4B257}" type="slidenum">
              <a:rPr lang="en-IE" altLang="en-US" sz="1200" smtClean="0"/>
              <a:pPr/>
              <a:t>31</a:t>
            </a:fld>
            <a:endParaRPr lang="en-IE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103541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A67AF3-9411-4D19-AA4B-287E50C4B257}" type="slidenum">
              <a:rPr lang="en-IE" altLang="en-US" sz="1200" smtClean="0"/>
              <a:pPr/>
              <a:t>32</a:t>
            </a:fld>
            <a:endParaRPr lang="en-IE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300598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A67AF3-9411-4D19-AA4B-287E50C4B257}" type="slidenum">
              <a:rPr lang="en-IE" altLang="en-US" sz="1200" smtClean="0"/>
              <a:pPr/>
              <a:t>41</a:t>
            </a:fld>
            <a:endParaRPr lang="en-IE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147897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A67AF3-9411-4D19-AA4B-287E50C4B257}" type="slidenum">
              <a:rPr lang="en-IE" altLang="en-US" sz="1200" smtClean="0"/>
              <a:pPr/>
              <a:t>42</a:t>
            </a:fld>
            <a:endParaRPr lang="en-IE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786276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A67AF3-9411-4D19-AA4B-287E50C4B257}" type="slidenum">
              <a:rPr lang="en-IE" altLang="en-US" sz="1200" smtClean="0"/>
              <a:pPr/>
              <a:t>43</a:t>
            </a:fld>
            <a:endParaRPr lang="en-IE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24087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A67AF3-9411-4D19-AA4B-287E50C4B257}" type="slidenum">
              <a:rPr lang="en-IE" altLang="en-US" sz="1200" smtClean="0"/>
              <a:pPr/>
              <a:t>5</a:t>
            </a:fld>
            <a:endParaRPr lang="en-IE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061006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A67AF3-9411-4D19-AA4B-287E50C4B257}" type="slidenum">
              <a:rPr lang="en-IE" altLang="en-US" sz="1200" smtClean="0"/>
              <a:pPr/>
              <a:t>44</a:t>
            </a:fld>
            <a:endParaRPr lang="en-IE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758189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A67AF3-9411-4D19-AA4B-287E50C4B257}" type="slidenum">
              <a:rPr lang="en-IE" altLang="en-US" sz="1200" smtClean="0"/>
              <a:pPr/>
              <a:t>45</a:t>
            </a:fld>
            <a:endParaRPr lang="en-IE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615960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A67AF3-9411-4D19-AA4B-287E50C4B257}" type="slidenum">
              <a:rPr lang="en-IE" altLang="en-US" sz="1200" smtClean="0"/>
              <a:pPr/>
              <a:t>46</a:t>
            </a:fld>
            <a:endParaRPr lang="en-IE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048589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A67AF3-9411-4D19-AA4B-287E50C4B257}" type="slidenum">
              <a:rPr lang="en-IE" altLang="en-US" sz="1200" smtClean="0"/>
              <a:pPr/>
              <a:t>47</a:t>
            </a:fld>
            <a:endParaRPr lang="en-IE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626395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A67AF3-9411-4D19-AA4B-287E50C4B257}" type="slidenum">
              <a:rPr lang="en-IE" altLang="en-US" sz="1200" smtClean="0"/>
              <a:pPr/>
              <a:t>48</a:t>
            </a:fld>
            <a:endParaRPr lang="en-IE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5392096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A67AF3-9411-4D19-AA4B-287E50C4B257}" type="slidenum">
              <a:rPr lang="en-IE" altLang="en-US" sz="1200" smtClean="0"/>
              <a:pPr/>
              <a:t>49</a:t>
            </a:fld>
            <a:endParaRPr lang="en-IE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4880568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A67AF3-9411-4D19-AA4B-287E50C4B257}" type="slidenum">
              <a:rPr lang="en-IE" altLang="en-US" sz="1200" smtClean="0"/>
              <a:pPr/>
              <a:t>50</a:t>
            </a:fld>
            <a:endParaRPr lang="en-IE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1795576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A67AF3-9411-4D19-AA4B-287E50C4B257}" type="slidenum">
              <a:rPr lang="en-IE" altLang="en-US" sz="1200" smtClean="0"/>
              <a:pPr/>
              <a:t>51</a:t>
            </a:fld>
            <a:endParaRPr lang="en-IE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6676868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A67AF3-9411-4D19-AA4B-287E50C4B257}" type="slidenum">
              <a:rPr lang="en-IE" altLang="en-US" sz="1200" smtClean="0"/>
              <a:pPr/>
              <a:t>52</a:t>
            </a:fld>
            <a:endParaRPr lang="en-IE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8751999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A67AF3-9411-4D19-AA4B-287E50C4B257}" type="slidenum">
              <a:rPr lang="en-IE" altLang="en-US" sz="1200" smtClean="0"/>
              <a:pPr/>
              <a:t>53</a:t>
            </a:fld>
            <a:endParaRPr lang="en-IE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269234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A67AF3-9411-4D19-AA4B-287E50C4B257}" type="slidenum">
              <a:rPr lang="en-IE" altLang="en-US" sz="1200" smtClean="0"/>
              <a:pPr/>
              <a:t>6</a:t>
            </a:fld>
            <a:endParaRPr lang="en-IE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33795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A67AF3-9411-4D19-AA4B-287E50C4B257}" type="slidenum">
              <a:rPr lang="en-IE" altLang="en-US" sz="1200" smtClean="0"/>
              <a:pPr/>
              <a:t>7</a:t>
            </a:fld>
            <a:endParaRPr lang="en-IE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875411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A67AF3-9411-4D19-AA4B-287E50C4B257}" type="slidenum">
              <a:rPr lang="en-IE" altLang="en-US" sz="1200" smtClean="0"/>
              <a:pPr/>
              <a:t>8</a:t>
            </a:fld>
            <a:endParaRPr lang="en-IE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795965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A67AF3-9411-4D19-AA4B-287E50C4B257}" type="slidenum">
              <a:rPr lang="en-IE" altLang="en-US" sz="1200" smtClean="0"/>
              <a:pPr/>
              <a:t>9</a:t>
            </a:fld>
            <a:endParaRPr lang="en-IE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830664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A67AF3-9411-4D19-AA4B-287E50C4B257}" type="slidenum">
              <a:rPr lang="en-IE" altLang="en-US" sz="1200" smtClean="0"/>
              <a:pPr/>
              <a:t>10</a:t>
            </a:fld>
            <a:endParaRPr lang="en-IE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120473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76DA07-9E8C-4D11-8D0F-630B7B7B64D9}" type="slidenum">
              <a:rPr lang="en-IE" smtClean="0"/>
              <a:pPr>
                <a:defRPr/>
              </a:pPr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45544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0F94A-16B6-4089-A3AF-BF9066DFF3C6}" type="slidenum">
              <a:rPr lang="en-IE" smtClean="0">
                <a:solidFill>
                  <a:prstClr val="black"/>
                </a:solidFill>
              </a:rPr>
              <a:pPr/>
              <a:t>18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0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87F18-B24A-4220-B7D1-6B74270C5AA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8721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7FF21-8543-4275-8651-79FE74FAE3D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656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322A7-BB3C-41AC-B84E-38CF2FF723E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08791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84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331BC-7EC9-4476-B539-A4AFFB4F196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0855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25C0D-0344-40FB-9D0E-0F25A122098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2216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D7399-BFAE-4A26-8CC6-1AC2B0AE509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9828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C573D-5C23-4BE8-87B3-4295A89C588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514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35E07-DE6A-4207-A72C-782C80C2B31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0140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67B40-2CC6-4C12-AAD8-AD41CAB6682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7422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B621C-84B4-4700-AB61-4AB9CD73C57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21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A39FC-B4BD-430E-95F9-B72F9D38398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3714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21426" y="-1770"/>
            <a:ext cx="9144871" cy="1061932"/>
            <a:chOff x="21426" y="-1770"/>
            <a:chExt cx="9144871" cy="1061932"/>
          </a:xfrm>
        </p:grpSpPr>
        <p:pic>
          <p:nvPicPr>
            <p:cNvPr id="8" name="Picture 5" descr="Y:\09052\04 Official Launch\02 Supporting Documents\Optimising Power logo2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79305"/>
              <a:ext cx="3962400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2297" y="1014443"/>
              <a:ext cx="9144000" cy="4571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kern="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0" name="Picture 4" descr="Y:\09052\04 Official Launch\01 Awards\opw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6" y="-1770"/>
              <a:ext cx="1184897" cy="101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8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346103" y="4581128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None/>
              <a:defRPr/>
            </a:pPr>
            <a:r>
              <a:rPr lang="en-GB" altLang="en-US" sz="28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Conor Clarke </a:t>
            </a:r>
            <a:r>
              <a:rPr lang="en-GB" altLang="en-US" sz="10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CEng MIEI MCIBSE BSc(</a:t>
            </a:r>
            <a:r>
              <a:rPr lang="en-GB" altLang="en-US" sz="1000" b="1" dirty="0" err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Eng</a:t>
            </a:r>
            <a:r>
              <a:rPr lang="en-GB" altLang="en-US" sz="10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)</a:t>
            </a:r>
            <a:endParaRPr lang="en-GB" altLang="en-US" sz="10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GB" altLang="en-US" sz="1000" dirty="0" smtClean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GB" altLang="en-US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Head of Energy Conservation Unit</a:t>
            </a:r>
          </a:p>
          <a:p>
            <a:pPr algn="ctr" eaLnBrk="1" hangingPunct="1">
              <a:buFontTx/>
              <a:buNone/>
              <a:defRPr/>
            </a:pPr>
            <a:r>
              <a:rPr lang="en-GB" altLang="en-US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Office of Public </a:t>
            </a:r>
            <a:r>
              <a:rPr lang="en-GB" altLang="en-US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Works</a:t>
            </a:r>
            <a:endParaRPr lang="en-GB" altLang="en-US" sz="2000" dirty="0" smtClean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582657" y="2410222"/>
            <a:ext cx="7927690" cy="304800"/>
          </a:xfr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altLang="en-US" sz="3200" b="1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Study Visit</a:t>
            </a:r>
            <a:endParaRPr lang="en-GB" altLang="en-US" sz="3200" b="1" dirty="0">
              <a:solidFill>
                <a:srgbClr val="006699"/>
              </a:solidFill>
              <a:latin typeface="Tahom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6390" name="Picture 13" descr="Y:\09052\04 Official Launch\02 Supporting Documents\Optimising Power log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92" y="3400192"/>
            <a:ext cx="6112619" cy="80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552" y="1313374"/>
            <a:ext cx="2297902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874" y="1362475"/>
            <a:ext cx="5400600" cy="377608"/>
          </a:xfrm>
        </p:spPr>
        <p:txBody>
          <a:bodyPr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800" b="1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The OPW’s Strategy:</a:t>
            </a:r>
            <a:endParaRPr lang="en-IE" sz="1800" b="1" dirty="0">
              <a:solidFill>
                <a:srgbClr val="006699"/>
              </a:solidFill>
              <a:latin typeface="Tahom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042396"/>
            <a:ext cx="6365526" cy="382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7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424732"/>
            <a:ext cx="7488832" cy="556468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altLang="en-US" sz="2400" b="1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1) Optimising Power @ Work</a:t>
            </a:r>
            <a:br>
              <a:rPr lang="en-IE" altLang="en-US" sz="2400" b="1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</a:br>
            <a:r>
              <a:rPr lang="en-IE" altLang="en-US" sz="2400" b="1" dirty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IE" altLang="en-US" sz="2400" b="1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    </a:t>
            </a:r>
            <a:r>
              <a:rPr lang="en-IE" altLang="en-US" sz="2400" b="1" i="1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(T</a:t>
            </a:r>
            <a:r>
              <a:rPr lang="en-IE" altLang="en-US" sz="2400" b="1" i="1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he First 20%)</a:t>
            </a:r>
            <a:endParaRPr lang="en-GB" altLang="en-US" sz="2400" b="1" i="1" dirty="0">
              <a:solidFill>
                <a:srgbClr val="006699"/>
              </a:solidFill>
              <a:latin typeface="Tahom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95400" y="1981200"/>
            <a:ext cx="7162800" cy="3505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GB" altLang="en-US" sz="24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GB" altLang="en-US" sz="24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Installed dedicated Energy Monitoring Systems in all Buildings (270 No.)</a:t>
            </a:r>
            <a:endParaRPr lang="en-GB" altLang="en-US" sz="24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defRPr/>
            </a:pPr>
            <a:endParaRPr lang="en-GB" altLang="en-US" sz="24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GB" altLang="en-US" sz="24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Ran pilot study in 10 buildings to see the scope for energy savings by behavioural change and low cost capital investment</a:t>
            </a:r>
            <a:endParaRPr lang="en-GB" altLang="en-US" sz="24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defRPr/>
            </a:pPr>
            <a:endParaRPr lang="en-GB" altLang="en-US" sz="24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GB" altLang="en-US" sz="24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After success of pilot studies launched large-scale programme.</a:t>
            </a:r>
            <a:endParaRPr lang="en-GB" altLang="en-US" sz="24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5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700808"/>
            <a:ext cx="4906888" cy="1143000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altLang="en-US" sz="2400" b="1" dirty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Main Focus of the Pilot Study:</a:t>
            </a:r>
            <a:endParaRPr lang="en-GB" altLang="en-US" sz="2400" b="1" dirty="0">
              <a:solidFill>
                <a:srgbClr val="006699"/>
              </a:solidFill>
              <a:latin typeface="Tahom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1981200"/>
            <a:ext cx="7162800" cy="35052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en-GB" altLang="en-US" sz="24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GB" altLang="en-US" sz="2400" u="sng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Switch Off</a:t>
            </a:r>
          </a:p>
          <a:p>
            <a:pPr eaLnBrk="1" hangingPunct="1">
              <a:defRPr/>
            </a:pPr>
            <a:endParaRPr lang="en-GB" altLang="en-US" sz="24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GB" altLang="en-US" sz="24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If it can’t be switched off now - </a:t>
            </a:r>
            <a:r>
              <a:rPr lang="en-GB" altLang="en-US" sz="2400" u="sng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</a:t>
            </a:r>
            <a:r>
              <a:rPr lang="en-GB" altLang="en-US" sz="2400" u="sng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witch Off ASAP</a:t>
            </a:r>
            <a:endParaRPr lang="en-GB" altLang="en-US" sz="2400" u="sng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defRPr/>
            </a:pPr>
            <a:endParaRPr lang="en-GB" altLang="en-US" sz="24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GB" altLang="en-US" sz="24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Identify </a:t>
            </a:r>
            <a:r>
              <a:rPr lang="en-GB" altLang="en-US" sz="24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areas </a:t>
            </a:r>
            <a:r>
              <a:rPr lang="en-GB" altLang="en-US" sz="24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Of </a:t>
            </a:r>
            <a:r>
              <a:rPr lang="en-GB" altLang="en-US" sz="2400" u="sng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Energy Wastage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484784"/>
            <a:ext cx="6931496" cy="422920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altLang="en-US" sz="2400" b="1" dirty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Concentrate on Electrical Consumption:</a:t>
            </a:r>
            <a:endParaRPr lang="en-GB" altLang="en-US" sz="2400" b="1" dirty="0">
              <a:solidFill>
                <a:srgbClr val="006699"/>
              </a:solidFill>
              <a:latin typeface="Tahom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31640" y="2348880"/>
            <a:ext cx="7162800" cy="35052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GB" altLang="en-US" sz="24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Electricity = 59% Total Energy Consumption</a:t>
            </a:r>
          </a:p>
          <a:p>
            <a:pPr eaLnBrk="1" hangingPunct="1">
              <a:defRPr/>
            </a:pPr>
            <a:endParaRPr lang="en-GB" altLang="en-US" sz="24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GB" altLang="en-US" sz="24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Electricity = 78% Carbon Dioxide Emissions</a:t>
            </a:r>
          </a:p>
          <a:p>
            <a:pPr eaLnBrk="1" hangingPunct="1">
              <a:defRPr/>
            </a:pPr>
            <a:endParaRPr lang="en-GB" altLang="en-US" sz="24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GB" altLang="en-US" sz="24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Staff have direct influence</a:t>
            </a:r>
          </a:p>
          <a:p>
            <a:pPr eaLnBrk="1" hangingPunct="1">
              <a:defRPr/>
            </a:pPr>
            <a:endParaRPr lang="en-GB" altLang="en-US" sz="24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GB" altLang="en-US" sz="24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Current Performance was ‘Poor’</a:t>
            </a:r>
          </a:p>
          <a:p>
            <a:pPr eaLnBrk="1" hangingPunct="1">
              <a:defRPr/>
            </a:pPr>
            <a:endParaRPr lang="en-GB" altLang="en-US" sz="2800" b="1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558017"/>
            <a:ext cx="4123184" cy="609274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altLang="en-US" sz="2400" b="1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  Lessons </a:t>
            </a:r>
            <a:r>
              <a:rPr lang="en-IE" altLang="en-US" sz="2400" b="1" dirty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from the Pilot:</a:t>
            </a:r>
            <a:endParaRPr lang="en-GB" altLang="en-US" sz="2400" b="1" dirty="0">
              <a:solidFill>
                <a:srgbClr val="006699"/>
              </a:solidFill>
              <a:latin typeface="Tahom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2167291"/>
            <a:ext cx="7162800" cy="35052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GB" altLang="en-US" sz="24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35% Electrical Energy Used at Night</a:t>
            </a:r>
          </a:p>
          <a:p>
            <a:pPr eaLnBrk="1" hangingPunct="1">
              <a:defRPr/>
            </a:pPr>
            <a:endParaRPr lang="en-GB" altLang="en-US" sz="24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GB" altLang="en-US" sz="24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20% Electrical Energy Used at Weekends</a:t>
            </a:r>
          </a:p>
          <a:p>
            <a:pPr eaLnBrk="1" hangingPunct="1">
              <a:defRPr/>
            </a:pPr>
            <a:endParaRPr lang="en-GB" altLang="en-US" sz="24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marL="360363" indent="-360363" eaLnBrk="1" hangingPunct="1">
              <a:defRPr/>
            </a:pPr>
            <a:r>
              <a:rPr lang="en-GB" altLang="en-US" sz="24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55% Electricity used when building is </a:t>
            </a:r>
            <a:r>
              <a:rPr lang="en-GB" altLang="en-US" sz="24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unoccupied</a:t>
            </a:r>
            <a:r>
              <a:rPr lang="en-GB" altLang="en-US" sz="24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!</a:t>
            </a:r>
          </a:p>
          <a:p>
            <a:pPr eaLnBrk="1" hangingPunct="1">
              <a:defRPr/>
            </a:pPr>
            <a:endParaRPr lang="en-GB" altLang="en-US" sz="2800" b="1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966" y="1268813"/>
            <a:ext cx="4773322" cy="550183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altLang="en-US" sz="2400" b="1" dirty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Unoccupied </a:t>
            </a:r>
            <a:r>
              <a:rPr lang="en-IE" altLang="en-US" sz="2400" b="1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Buildings</a:t>
            </a:r>
            <a:endParaRPr lang="en-IE" altLang="en-US" sz="2400" b="1" dirty="0">
              <a:solidFill>
                <a:srgbClr val="006699"/>
              </a:solidFill>
              <a:latin typeface="Tahom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92948" y="1955337"/>
            <a:ext cx="8315555" cy="4076278"/>
            <a:chOff x="-30858" y="673618"/>
            <a:chExt cx="9208207" cy="5298098"/>
          </a:xfrm>
        </p:grpSpPr>
        <p:sp>
          <p:nvSpPr>
            <p:cNvPr id="24606" name="Arc 30"/>
            <p:cNvSpPr>
              <a:spLocks/>
            </p:cNvSpPr>
            <p:nvPr/>
          </p:nvSpPr>
          <p:spPr bwMode="auto">
            <a:xfrm>
              <a:off x="7189449" y="4085766"/>
              <a:ext cx="1127126" cy="1885950"/>
            </a:xfrm>
            <a:custGeom>
              <a:avLst/>
              <a:gdLst>
                <a:gd name="T0" fmla="*/ 135149380 w 22741"/>
                <a:gd name="T1" fmla="*/ 0 h 43200"/>
                <a:gd name="T2" fmla="*/ 0 w 22741"/>
                <a:gd name="T3" fmla="*/ 2147483646 h 43200"/>
                <a:gd name="T4" fmla="*/ 138922654 w 22741"/>
                <a:gd name="T5" fmla="*/ 1797186017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741" h="43200" fill="none" extrusionOk="0">
                  <a:moveTo>
                    <a:pt x="1110" y="0"/>
                  </a:moveTo>
                  <a:cubicBezTo>
                    <a:pt x="1120" y="0"/>
                    <a:pt x="1130" y="0"/>
                    <a:pt x="1141" y="0"/>
                  </a:cubicBezTo>
                  <a:cubicBezTo>
                    <a:pt x="13070" y="0"/>
                    <a:pt x="22741" y="9670"/>
                    <a:pt x="22741" y="21600"/>
                  </a:cubicBezTo>
                  <a:cubicBezTo>
                    <a:pt x="22741" y="33529"/>
                    <a:pt x="13070" y="43200"/>
                    <a:pt x="1141" y="43200"/>
                  </a:cubicBezTo>
                  <a:cubicBezTo>
                    <a:pt x="760" y="43200"/>
                    <a:pt x="380" y="43189"/>
                    <a:pt x="0" y="43169"/>
                  </a:cubicBezTo>
                </a:path>
                <a:path w="22741" h="43200" stroke="0" extrusionOk="0">
                  <a:moveTo>
                    <a:pt x="1110" y="0"/>
                  </a:moveTo>
                  <a:cubicBezTo>
                    <a:pt x="1120" y="0"/>
                    <a:pt x="1130" y="0"/>
                    <a:pt x="1141" y="0"/>
                  </a:cubicBezTo>
                  <a:cubicBezTo>
                    <a:pt x="13070" y="0"/>
                    <a:pt x="22741" y="9670"/>
                    <a:pt x="22741" y="21600"/>
                  </a:cubicBezTo>
                  <a:cubicBezTo>
                    <a:pt x="22741" y="33529"/>
                    <a:pt x="13070" y="43200"/>
                    <a:pt x="1141" y="43200"/>
                  </a:cubicBezTo>
                  <a:cubicBezTo>
                    <a:pt x="760" y="43200"/>
                    <a:pt x="380" y="43189"/>
                    <a:pt x="0" y="43169"/>
                  </a:cubicBezTo>
                  <a:lnTo>
                    <a:pt x="1141" y="21600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rgbClr val="9999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8" name="Rectangle 32"/>
            <p:cNvSpPr>
              <a:spLocks noChangeArrowheads="1"/>
            </p:cNvSpPr>
            <p:nvPr/>
          </p:nvSpPr>
          <p:spPr bwMode="auto">
            <a:xfrm>
              <a:off x="8460217" y="4911623"/>
              <a:ext cx="717132" cy="24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006699"/>
                  </a:solidFill>
                  <a:latin typeface="Arial" panose="020B0604020202020204" pitchFamily="34" charset="0"/>
                </a:rPr>
                <a:t>Occupied</a:t>
              </a:r>
              <a:endParaRPr lang="en-GB" altLang="en-US" sz="1200" dirty="0">
                <a:solidFill>
                  <a:srgbClr val="006699"/>
                </a:solidFill>
              </a:endParaRPr>
            </a:p>
          </p:txBody>
        </p:sp>
        <p:sp>
          <p:nvSpPr>
            <p:cNvPr id="24609" name="Rectangle 33"/>
            <p:cNvSpPr>
              <a:spLocks noChangeArrowheads="1"/>
            </p:cNvSpPr>
            <p:nvPr/>
          </p:nvSpPr>
          <p:spPr bwMode="auto">
            <a:xfrm>
              <a:off x="8462830" y="5149787"/>
              <a:ext cx="601140" cy="24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006699"/>
                  </a:solidFill>
                  <a:latin typeface="Arial" panose="020B0604020202020204" pitchFamily="34" charset="0"/>
                </a:rPr>
                <a:t>51%</a:t>
              </a:r>
              <a:endParaRPr lang="en-GB" altLang="en-US" sz="1200" dirty="0">
                <a:solidFill>
                  <a:srgbClr val="006699"/>
                </a:solidFill>
              </a:endParaRPr>
            </a:p>
          </p:txBody>
        </p:sp>
        <p:sp>
          <p:nvSpPr>
            <p:cNvPr id="24615" name="Rectangle 39"/>
            <p:cNvSpPr>
              <a:spLocks noChangeArrowheads="1"/>
            </p:cNvSpPr>
            <p:nvPr/>
          </p:nvSpPr>
          <p:spPr bwMode="auto">
            <a:xfrm>
              <a:off x="6816863" y="3618503"/>
              <a:ext cx="982663" cy="244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rgbClr val="006699"/>
                  </a:solidFill>
                  <a:latin typeface="Arial" panose="020B0604020202020204" pitchFamily="34" charset="0"/>
                </a:rPr>
                <a:t>Building 5</a:t>
              </a:r>
            </a:p>
          </p:txBody>
        </p:sp>
        <p:sp>
          <p:nvSpPr>
            <p:cNvPr id="57" name="Arc 13"/>
            <p:cNvSpPr>
              <a:spLocks/>
            </p:cNvSpPr>
            <p:nvPr/>
          </p:nvSpPr>
          <p:spPr bwMode="auto">
            <a:xfrm>
              <a:off x="6108124" y="1143793"/>
              <a:ext cx="1295400" cy="1843088"/>
            </a:xfrm>
            <a:custGeom>
              <a:avLst/>
              <a:gdLst>
                <a:gd name="T0" fmla="*/ 2147483646 w 26813"/>
                <a:gd name="T1" fmla="*/ 2147483646 h 43200"/>
                <a:gd name="T2" fmla="*/ 2147483646 w 26813"/>
                <a:gd name="T3" fmla="*/ 0 h 43200"/>
                <a:gd name="T4" fmla="*/ 2147483646 w 26813"/>
                <a:gd name="T5" fmla="*/ 1677415764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813" h="43200" fill="none" extrusionOk="0">
                  <a:moveTo>
                    <a:pt x="26813" y="42561"/>
                  </a:moveTo>
                  <a:cubicBezTo>
                    <a:pt x="25107" y="42985"/>
                    <a:pt x="23357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599" y="0"/>
                  </a:cubicBezTo>
                </a:path>
                <a:path w="26813" h="43200" stroke="0" extrusionOk="0">
                  <a:moveTo>
                    <a:pt x="26813" y="42561"/>
                  </a:moveTo>
                  <a:cubicBezTo>
                    <a:pt x="25107" y="42985"/>
                    <a:pt x="23357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26813" y="42561"/>
                  </a:lnTo>
                  <a:close/>
                </a:path>
              </a:pathLst>
            </a:custGeom>
            <a:solidFill>
              <a:srgbClr val="993366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Rectangle 14"/>
            <p:cNvSpPr>
              <a:spLocks noChangeArrowheads="1"/>
            </p:cNvSpPr>
            <p:nvPr/>
          </p:nvSpPr>
          <p:spPr bwMode="auto">
            <a:xfrm>
              <a:off x="8200383" y="1567876"/>
              <a:ext cx="717132" cy="24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006699"/>
                  </a:solidFill>
                  <a:latin typeface="Arial" panose="020B0604020202020204" pitchFamily="34" charset="0"/>
                </a:rPr>
                <a:t>Occupied</a:t>
              </a:r>
              <a:endParaRPr lang="en-GB" altLang="en-US" sz="1200" dirty="0">
                <a:solidFill>
                  <a:srgbClr val="006699"/>
                </a:solidFill>
              </a:endParaRP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8314721" y="1820508"/>
              <a:ext cx="339041" cy="24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006699"/>
                  </a:solidFill>
                  <a:latin typeface="Arial" panose="020B0604020202020204" pitchFamily="34" charset="0"/>
                </a:rPr>
                <a:t>46%</a:t>
              </a:r>
              <a:endParaRPr lang="en-GB" altLang="en-US" sz="1200" dirty="0">
                <a:solidFill>
                  <a:srgbClr val="006699"/>
                </a:solidFill>
              </a:endParaRPr>
            </a:p>
          </p:txBody>
        </p:sp>
        <p:sp>
          <p:nvSpPr>
            <p:cNvPr id="60" name="Arc 18"/>
            <p:cNvSpPr>
              <a:spLocks/>
            </p:cNvSpPr>
            <p:nvPr/>
          </p:nvSpPr>
          <p:spPr bwMode="auto">
            <a:xfrm>
              <a:off x="2075873" y="4117181"/>
              <a:ext cx="1042988" cy="1839913"/>
            </a:xfrm>
            <a:custGeom>
              <a:avLst/>
              <a:gdLst>
                <a:gd name="T0" fmla="*/ 0 w 21600"/>
                <a:gd name="T1" fmla="*/ 0 h 43170"/>
                <a:gd name="T2" fmla="*/ 128120549 w 21600"/>
                <a:gd name="T3" fmla="*/ 2147483646 h 43170"/>
                <a:gd name="T4" fmla="*/ 0 w 21600"/>
                <a:gd name="T5" fmla="*/ 1672243693 h 431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17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087"/>
                    <a:pt x="12609" y="42564"/>
                    <a:pt x="1138" y="43170"/>
                  </a:cubicBezTo>
                </a:path>
                <a:path w="21600" h="4317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087"/>
                    <a:pt x="12609" y="42564"/>
                    <a:pt x="1138" y="4317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9999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Arc 19"/>
            <p:cNvSpPr>
              <a:spLocks/>
            </p:cNvSpPr>
            <p:nvPr/>
          </p:nvSpPr>
          <p:spPr bwMode="auto">
            <a:xfrm>
              <a:off x="1032886" y="4117182"/>
              <a:ext cx="1098549" cy="1841500"/>
            </a:xfrm>
            <a:custGeom>
              <a:avLst/>
              <a:gdLst>
                <a:gd name="T0" fmla="*/ 2147483646 w 22738"/>
                <a:gd name="T1" fmla="*/ 2147483646 h 43200"/>
                <a:gd name="T2" fmla="*/ 2147483646 w 22738"/>
                <a:gd name="T3" fmla="*/ 0 h 43200"/>
                <a:gd name="T4" fmla="*/ 2147483646 w 22738"/>
                <a:gd name="T5" fmla="*/ 167308374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738" h="43200" fill="none" extrusionOk="0">
                  <a:moveTo>
                    <a:pt x="22738" y="43170"/>
                  </a:moveTo>
                  <a:cubicBezTo>
                    <a:pt x="22358" y="43189"/>
                    <a:pt x="2197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599" y="0"/>
                  </a:cubicBezTo>
                </a:path>
                <a:path w="22738" h="43200" stroke="0" extrusionOk="0">
                  <a:moveTo>
                    <a:pt x="22738" y="43170"/>
                  </a:moveTo>
                  <a:cubicBezTo>
                    <a:pt x="22358" y="43189"/>
                    <a:pt x="2197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22738" y="43170"/>
                  </a:lnTo>
                  <a:close/>
                </a:path>
              </a:pathLst>
            </a:custGeom>
            <a:solidFill>
              <a:srgbClr val="993366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Rectangle 20"/>
            <p:cNvSpPr>
              <a:spLocks noChangeArrowheads="1"/>
            </p:cNvSpPr>
            <p:nvPr/>
          </p:nvSpPr>
          <p:spPr bwMode="auto">
            <a:xfrm>
              <a:off x="3164313" y="4688070"/>
              <a:ext cx="717133" cy="24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006699"/>
                  </a:solidFill>
                  <a:latin typeface="Arial" panose="020B0604020202020204" pitchFamily="34" charset="0"/>
                </a:rPr>
                <a:t>Occupied</a:t>
              </a:r>
              <a:endParaRPr lang="en-GB" altLang="en-US" sz="1200" dirty="0">
                <a:solidFill>
                  <a:srgbClr val="006699"/>
                </a:solidFill>
              </a:endParaRPr>
            </a:p>
          </p:txBody>
        </p:sp>
        <p:sp>
          <p:nvSpPr>
            <p:cNvPr id="63" name="Rectangle 21"/>
            <p:cNvSpPr>
              <a:spLocks noChangeArrowheads="1"/>
            </p:cNvSpPr>
            <p:nvPr/>
          </p:nvSpPr>
          <p:spPr bwMode="auto">
            <a:xfrm>
              <a:off x="3247187" y="4907288"/>
              <a:ext cx="339041" cy="24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006699"/>
                  </a:solidFill>
                  <a:latin typeface="Arial" panose="020B0604020202020204" pitchFamily="34" charset="0"/>
                </a:rPr>
                <a:t>49%</a:t>
              </a:r>
              <a:endParaRPr lang="en-GB" altLang="en-US" sz="1200" dirty="0">
                <a:solidFill>
                  <a:srgbClr val="006699"/>
                </a:solidFill>
              </a:endParaRPr>
            </a:p>
          </p:txBody>
        </p:sp>
        <p:sp>
          <p:nvSpPr>
            <p:cNvPr id="64" name="Rectangle 22"/>
            <p:cNvSpPr>
              <a:spLocks noChangeArrowheads="1"/>
            </p:cNvSpPr>
            <p:nvPr/>
          </p:nvSpPr>
          <p:spPr bwMode="auto">
            <a:xfrm>
              <a:off x="137721" y="4649515"/>
              <a:ext cx="894640" cy="24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006699"/>
                  </a:solidFill>
                  <a:latin typeface="Arial" panose="020B0604020202020204" pitchFamily="34" charset="0"/>
                </a:rPr>
                <a:t>Unoccupied</a:t>
              </a:r>
              <a:endParaRPr lang="en-GB" altLang="en-US" sz="1200" dirty="0">
                <a:solidFill>
                  <a:srgbClr val="006699"/>
                </a:solidFill>
              </a:endParaRPr>
            </a:p>
          </p:txBody>
        </p:sp>
        <p:sp>
          <p:nvSpPr>
            <p:cNvPr id="65" name="Rectangle 23"/>
            <p:cNvSpPr>
              <a:spLocks noChangeArrowheads="1"/>
            </p:cNvSpPr>
            <p:nvPr/>
          </p:nvSpPr>
          <p:spPr bwMode="auto">
            <a:xfrm>
              <a:off x="610563" y="4944458"/>
              <a:ext cx="339041" cy="24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006699"/>
                  </a:solidFill>
                  <a:latin typeface="Arial" panose="020B0604020202020204" pitchFamily="34" charset="0"/>
                </a:rPr>
                <a:t>51%</a:t>
              </a:r>
              <a:endParaRPr lang="en-GB" altLang="en-US" sz="1200" dirty="0">
                <a:solidFill>
                  <a:srgbClr val="006699"/>
                </a:solidFill>
              </a:endParaRP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5510416" y="3122052"/>
              <a:ext cx="717132" cy="24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006699"/>
                  </a:solidFill>
                  <a:latin typeface="Arial" panose="020B0604020202020204" pitchFamily="34" charset="0"/>
                </a:rPr>
                <a:t>Occupied</a:t>
              </a:r>
              <a:endParaRPr lang="en-GB" altLang="en-US" sz="1200" dirty="0">
                <a:solidFill>
                  <a:srgbClr val="006699"/>
                </a:solidFill>
              </a:endParaRP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5510416" y="3362070"/>
              <a:ext cx="339041" cy="24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006699"/>
                  </a:solidFill>
                  <a:latin typeface="Arial" panose="020B0604020202020204" pitchFamily="34" charset="0"/>
                </a:rPr>
                <a:t>58%</a:t>
              </a:r>
              <a:endParaRPr lang="en-GB" altLang="en-US" sz="1200" dirty="0">
                <a:solidFill>
                  <a:srgbClr val="006699"/>
                </a:solidFill>
              </a:endParaRPr>
            </a:p>
          </p:txBody>
        </p:sp>
        <p:sp>
          <p:nvSpPr>
            <p:cNvPr id="68" name="Arc 31"/>
            <p:cNvSpPr>
              <a:spLocks/>
            </p:cNvSpPr>
            <p:nvPr/>
          </p:nvSpPr>
          <p:spPr bwMode="auto">
            <a:xfrm>
              <a:off x="6232595" y="4087353"/>
              <a:ext cx="1069975" cy="1884363"/>
            </a:xfrm>
            <a:custGeom>
              <a:avLst/>
              <a:gdLst>
                <a:gd name="T0" fmla="*/ 2147483646 w 21600"/>
                <a:gd name="T1" fmla="*/ 2147483646 h 43170"/>
                <a:gd name="T2" fmla="*/ 2147483646 w 21600"/>
                <a:gd name="T3" fmla="*/ 0 h 43170"/>
                <a:gd name="T4" fmla="*/ 2147483646 w 21600"/>
                <a:gd name="T5" fmla="*/ 1796392362 h 431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170" fill="none" extrusionOk="0">
                  <a:moveTo>
                    <a:pt x="20459" y="43169"/>
                  </a:moveTo>
                  <a:cubicBezTo>
                    <a:pt x="8989" y="42563"/>
                    <a:pt x="0" y="33085"/>
                    <a:pt x="0" y="21600"/>
                  </a:cubicBezTo>
                  <a:cubicBezTo>
                    <a:pt x="0" y="9682"/>
                    <a:pt x="9651" y="17"/>
                    <a:pt x="21569" y="0"/>
                  </a:cubicBezTo>
                </a:path>
                <a:path w="21600" h="43170" stroke="0" extrusionOk="0">
                  <a:moveTo>
                    <a:pt x="20459" y="43169"/>
                  </a:moveTo>
                  <a:cubicBezTo>
                    <a:pt x="8989" y="42563"/>
                    <a:pt x="0" y="33085"/>
                    <a:pt x="0" y="21600"/>
                  </a:cubicBezTo>
                  <a:cubicBezTo>
                    <a:pt x="0" y="9682"/>
                    <a:pt x="9651" y="17"/>
                    <a:pt x="21569" y="0"/>
                  </a:cubicBezTo>
                  <a:lnTo>
                    <a:pt x="21600" y="21600"/>
                  </a:lnTo>
                  <a:lnTo>
                    <a:pt x="20459" y="43169"/>
                  </a:lnTo>
                  <a:close/>
                </a:path>
              </a:pathLst>
            </a:custGeom>
            <a:solidFill>
              <a:srgbClr val="993366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Rectangle 34"/>
            <p:cNvSpPr>
              <a:spLocks noChangeArrowheads="1"/>
            </p:cNvSpPr>
            <p:nvPr/>
          </p:nvSpPr>
          <p:spPr bwMode="auto">
            <a:xfrm>
              <a:off x="5196003" y="4936989"/>
              <a:ext cx="894640" cy="24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006699"/>
                  </a:solidFill>
                  <a:latin typeface="Arial" panose="020B0604020202020204" pitchFamily="34" charset="0"/>
                </a:rPr>
                <a:t>Unoccupied</a:t>
              </a:r>
              <a:endParaRPr lang="en-GB" altLang="en-US" sz="1200" dirty="0">
                <a:solidFill>
                  <a:srgbClr val="006699"/>
                </a:solidFill>
              </a:endParaRPr>
            </a:p>
          </p:txBody>
        </p:sp>
        <p:sp>
          <p:nvSpPr>
            <p:cNvPr id="70" name="Rectangle 35"/>
            <p:cNvSpPr>
              <a:spLocks noChangeArrowheads="1"/>
            </p:cNvSpPr>
            <p:nvPr/>
          </p:nvSpPr>
          <p:spPr bwMode="auto">
            <a:xfrm>
              <a:off x="5527790" y="5170352"/>
              <a:ext cx="339041" cy="24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006699"/>
                  </a:solidFill>
                  <a:latin typeface="Arial" panose="020B0604020202020204" pitchFamily="34" charset="0"/>
                </a:rPr>
                <a:t>49%</a:t>
              </a:r>
              <a:endParaRPr lang="en-GB" altLang="en-US" sz="1200" dirty="0">
                <a:solidFill>
                  <a:srgbClr val="006699"/>
                </a:solidFill>
              </a:endParaRPr>
            </a:p>
          </p:txBody>
        </p:sp>
        <p:sp>
          <p:nvSpPr>
            <p:cNvPr id="71" name="Rectangle 38"/>
            <p:cNvSpPr>
              <a:spLocks noChangeArrowheads="1"/>
            </p:cNvSpPr>
            <p:nvPr/>
          </p:nvSpPr>
          <p:spPr bwMode="auto">
            <a:xfrm>
              <a:off x="1540791" y="3695500"/>
              <a:ext cx="982663" cy="244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rgbClr val="006699"/>
                  </a:solidFill>
                  <a:latin typeface="Arial" panose="020B0604020202020204" pitchFamily="34" charset="0"/>
                </a:rPr>
                <a:t>Building 4</a:t>
              </a:r>
            </a:p>
          </p:txBody>
        </p:sp>
        <p:sp>
          <p:nvSpPr>
            <p:cNvPr id="72" name="Rectangle 5"/>
            <p:cNvSpPr>
              <a:spLocks noChangeArrowheads="1"/>
            </p:cNvSpPr>
            <p:nvPr/>
          </p:nvSpPr>
          <p:spPr bwMode="auto">
            <a:xfrm>
              <a:off x="-30858" y="1601430"/>
              <a:ext cx="894640" cy="24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006699"/>
                  </a:solidFill>
                  <a:latin typeface="Arial" panose="020B0604020202020204" pitchFamily="34" charset="0"/>
                </a:rPr>
                <a:t>Unoccupied</a:t>
              </a:r>
              <a:endParaRPr lang="en-GB" altLang="en-US" sz="1200" dirty="0">
                <a:solidFill>
                  <a:srgbClr val="006699"/>
                </a:solidFill>
              </a:endParaRPr>
            </a:p>
          </p:txBody>
        </p:sp>
        <p:sp>
          <p:nvSpPr>
            <p:cNvPr id="73" name="Arc 6"/>
            <p:cNvSpPr>
              <a:spLocks/>
            </p:cNvSpPr>
            <p:nvPr/>
          </p:nvSpPr>
          <p:spPr bwMode="auto">
            <a:xfrm>
              <a:off x="2002848" y="1131093"/>
              <a:ext cx="1071563" cy="1844675"/>
            </a:xfrm>
            <a:custGeom>
              <a:avLst/>
              <a:gdLst>
                <a:gd name="T0" fmla="*/ 0 w 21631"/>
                <a:gd name="T1" fmla="*/ 0 h 42264"/>
                <a:gd name="T2" fmla="*/ 768196535 w 21631"/>
                <a:gd name="T3" fmla="*/ 2147483646 h 42264"/>
                <a:gd name="T4" fmla="*/ 3769419 w 21631"/>
                <a:gd name="T5" fmla="*/ 1795980102 h 422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31" h="42264" fill="none" extrusionOk="0">
                  <a:moveTo>
                    <a:pt x="0" y="0"/>
                  </a:moveTo>
                  <a:cubicBezTo>
                    <a:pt x="10" y="0"/>
                    <a:pt x="20" y="0"/>
                    <a:pt x="31" y="0"/>
                  </a:cubicBezTo>
                  <a:cubicBezTo>
                    <a:pt x="11960" y="0"/>
                    <a:pt x="21631" y="9670"/>
                    <a:pt x="21631" y="21600"/>
                  </a:cubicBezTo>
                  <a:cubicBezTo>
                    <a:pt x="21631" y="31107"/>
                    <a:pt x="15414" y="39496"/>
                    <a:pt x="6319" y="42264"/>
                  </a:cubicBezTo>
                </a:path>
                <a:path w="21631" h="42264" stroke="0" extrusionOk="0">
                  <a:moveTo>
                    <a:pt x="0" y="0"/>
                  </a:moveTo>
                  <a:cubicBezTo>
                    <a:pt x="10" y="0"/>
                    <a:pt x="20" y="0"/>
                    <a:pt x="31" y="0"/>
                  </a:cubicBezTo>
                  <a:cubicBezTo>
                    <a:pt x="11960" y="0"/>
                    <a:pt x="21631" y="9670"/>
                    <a:pt x="21631" y="21600"/>
                  </a:cubicBezTo>
                  <a:cubicBezTo>
                    <a:pt x="21631" y="31107"/>
                    <a:pt x="15414" y="39496"/>
                    <a:pt x="6319" y="42264"/>
                  </a:cubicBezTo>
                  <a:lnTo>
                    <a:pt x="31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Arc 7"/>
            <p:cNvSpPr>
              <a:spLocks/>
            </p:cNvSpPr>
            <p:nvPr/>
          </p:nvSpPr>
          <p:spPr bwMode="auto">
            <a:xfrm>
              <a:off x="936048" y="1131093"/>
              <a:ext cx="1381125" cy="1884363"/>
            </a:xfrm>
            <a:custGeom>
              <a:avLst/>
              <a:gdLst>
                <a:gd name="T0" fmla="*/ 2147483646 w 27888"/>
                <a:gd name="T1" fmla="*/ 2147483646 h 43200"/>
                <a:gd name="T2" fmla="*/ 2147483646 w 27888"/>
                <a:gd name="T3" fmla="*/ 0 h 43200"/>
                <a:gd name="T4" fmla="*/ 2147483646 w 27888"/>
                <a:gd name="T5" fmla="*/ 1792653888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888" h="43200" fill="none" extrusionOk="0">
                  <a:moveTo>
                    <a:pt x="27888" y="42264"/>
                  </a:moveTo>
                  <a:cubicBezTo>
                    <a:pt x="25849" y="42884"/>
                    <a:pt x="23730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82"/>
                    <a:pt x="9651" y="17"/>
                    <a:pt x="21569" y="0"/>
                  </a:cubicBezTo>
                </a:path>
                <a:path w="27888" h="43200" stroke="0" extrusionOk="0">
                  <a:moveTo>
                    <a:pt x="27888" y="42264"/>
                  </a:moveTo>
                  <a:cubicBezTo>
                    <a:pt x="25849" y="42884"/>
                    <a:pt x="23730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82"/>
                    <a:pt x="9651" y="17"/>
                    <a:pt x="21569" y="0"/>
                  </a:cubicBezTo>
                  <a:lnTo>
                    <a:pt x="21600" y="21600"/>
                  </a:lnTo>
                  <a:lnTo>
                    <a:pt x="27888" y="42264"/>
                  </a:lnTo>
                  <a:close/>
                </a:path>
              </a:pathLst>
            </a:custGeom>
            <a:solidFill>
              <a:srgbClr val="993366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Rectangle 8"/>
            <p:cNvSpPr>
              <a:spLocks noChangeArrowheads="1"/>
            </p:cNvSpPr>
            <p:nvPr/>
          </p:nvSpPr>
          <p:spPr bwMode="auto">
            <a:xfrm>
              <a:off x="1511516" y="673618"/>
              <a:ext cx="982663" cy="244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rgbClr val="006699"/>
                  </a:solidFill>
                  <a:latin typeface="Arial" panose="020B0604020202020204" pitchFamily="34" charset="0"/>
                </a:rPr>
                <a:t>Building 1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3146677" y="1595896"/>
              <a:ext cx="717132" cy="24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006699"/>
                  </a:solidFill>
                  <a:latin typeface="Arial" panose="020B0604020202020204" pitchFamily="34" charset="0"/>
                </a:rPr>
                <a:t>Occupied</a:t>
              </a:r>
              <a:endParaRPr lang="en-GB" altLang="en-US" sz="1200" dirty="0">
                <a:solidFill>
                  <a:srgbClr val="006699"/>
                </a:solidFill>
              </a:endParaRPr>
            </a:p>
          </p:txBody>
        </p:sp>
        <p:sp>
          <p:nvSpPr>
            <p:cNvPr id="77" name="Rectangle 10"/>
            <p:cNvSpPr>
              <a:spLocks noChangeArrowheads="1"/>
            </p:cNvSpPr>
            <p:nvPr/>
          </p:nvSpPr>
          <p:spPr bwMode="auto">
            <a:xfrm>
              <a:off x="3161613" y="1829220"/>
              <a:ext cx="339041" cy="24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006699"/>
                  </a:solidFill>
                  <a:latin typeface="Arial" panose="020B0604020202020204" pitchFamily="34" charset="0"/>
                </a:rPr>
                <a:t>45%</a:t>
              </a:r>
              <a:endParaRPr lang="en-GB" altLang="en-US" sz="1200" dirty="0">
                <a:solidFill>
                  <a:srgbClr val="006699"/>
                </a:solidFill>
              </a:endParaRPr>
            </a:p>
          </p:txBody>
        </p:sp>
        <p:sp>
          <p:nvSpPr>
            <p:cNvPr id="78" name="Rectangle 11"/>
            <p:cNvSpPr>
              <a:spLocks noChangeArrowheads="1"/>
            </p:cNvSpPr>
            <p:nvPr/>
          </p:nvSpPr>
          <p:spPr bwMode="auto">
            <a:xfrm>
              <a:off x="496508" y="1844193"/>
              <a:ext cx="339041" cy="24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006699"/>
                  </a:solidFill>
                  <a:latin typeface="Arial" panose="020B0604020202020204" pitchFamily="34" charset="0"/>
                </a:rPr>
                <a:t>55%</a:t>
              </a:r>
              <a:endParaRPr lang="en-GB" altLang="en-US" sz="1200" dirty="0">
                <a:solidFill>
                  <a:srgbClr val="006699"/>
                </a:solidFill>
              </a:endParaRPr>
            </a:p>
          </p:txBody>
        </p:sp>
        <p:sp>
          <p:nvSpPr>
            <p:cNvPr id="79" name="Arc 12"/>
            <p:cNvSpPr>
              <a:spLocks/>
            </p:cNvSpPr>
            <p:nvPr/>
          </p:nvSpPr>
          <p:spPr bwMode="auto">
            <a:xfrm>
              <a:off x="7113011" y="1143793"/>
              <a:ext cx="1042987" cy="1816100"/>
            </a:xfrm>
            <a:custGeom>
              <a:avLst/>
              <a:gdLst>
                <a:gd name="T0" fmla="*/ 0 w 21600"/>
                <a:gd name="T1" fmla="*/ 0 h 42561"/>
                <a:gd name="T2" fmla="*/ 586898297 w 21600"/>
                <a:gd name="T3" fmla="*/ 2147483646 h 42561"/>
                <a:gd name="T4" fmla="*/ 0 w 21600"/>
                <a:gd name="T5" fmla="*/ 1678175780 h 425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56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21"/>
                    <a:pt x="14841" y="40166"/>
                    <a:pt x="5213" y="42561"/>
                  </a:cubicBezTo>
                </a:path>
                <a:path w="21600" h="4256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21"/>
                    <a:pt x="14841" y="40166"/>
                    <a:pt x="5213" y="42561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9999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Rectangle 16"/>
            <p:cNvSpPr>
              <a:spLocks noChangeArrowheads="1"/>
            </p:cNvSpPr>
            <p:nvPr/>
          </p:nvSpPr>
          <p:spPr bwMode="auto">
            <a:xfrm>
              <a:off x="5213483" y="1520469"/>
              <a:ext cx="894640" cy="24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006699"/>
                  </a:solidFill>
                  <a:latin typeface="Arial" panose="020B0604020202020204" pitchFamily="34" charset="0"/>
                </a:rPr>
                <a:t>Unoccupied</a:t>
              </a:r>
              <a:endParaRPr lang="en-GB" altLang="en-US" sz="1200" dirty="0">
                <a:solidFill>
                  <a:srgbClr val="006699"/>
                </a:solidFill>
              </a:endParaRPr>
            </a:p>
          </p:txBody>
        </p:sp>
        <p:sp>
          <p:nvSpPr>
            <p:cNvPr id="81" name="Rectangle 17"/>
            <p:cNvSpPr>
              <a:spLocks noChangeArrowheads="1"/>
            </p:cNvSpPr>
            <p:nvPr/>
          </p:nvSpPr>
          <p:spPr bwMode="auto">
            <a:xfrm>
              <a:off x="5716695" y="1757049"/>
              <a:ext cx="339041" cy="24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006699"/>
                  </a:solidFill>
                  <a:latin typeface="Arial" panose="020B0604020202020204" pitchFamily="34" charset="0"/>
                </a:rPr>
                <a:t>54%</a:t>
              </a:r>
              <a:endParaRPr lang="en-GB" altLang="en-US" sz="1200" dirty="0">
                <a:solidFill>
                  <a:srgbClr val="006699"/>
                </a:solidFill>
              </a:endParaRPr>
            </a:p>
          </p:txBody>
        </p:sp>
        <p:sp>
          <p:nvSpPr>
            <p:cNvPr id="82" name="Arc 24"/>
            <p:cNvSpPr>
              <a:spLocks/>
            </p:cNvSpPr>
            <p:nvPr/>
          </p:nvSpPr>
          <p:spPr bwMode="auto">
            <a:xfrm>
              <a:off x="3926898" y="2375693"/>
              <a:ext cx="1519238" cy="1841500"/>
            </a:xfrm>
            <a:custGeom>
              <a:avLst/>
              <a:gdLst>
                <a:gd name="T0" fmla="*/ 1110113962 w 31419"/>
                <a:gd name="T1" fmla="*/ 0 h 43200"/>
                <a:gd name="T2" fmla="*/ 0 w 31419"/>
                <a:gd name="T3" fmla="*/ 2147483646 h 43200"/>
                <a:gd name="T4" fmla="*/ 1110113962 w 31419"/>
                <a:gd name="T5" fmla="*/ 167308374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19" h="43200" fill="none" extrusionOk="0">
                  <a:moveTo>
                    <a:pt x="9818" y="0"/>
                  </a:moveTo>
                  <a:cubicBezTo>
                    <a:pt x="21748" y="0"/>
                    <a:pt x="31419" y="9670"/>
                    <a:pt x="31419" y="21600"/>
                  </a:cubicBezTo>
                  <a:cubicBezTo>
                    <a:pt x="31419" y="33529"/>
                    <a:pt x="21748" y="43200"/>
                    <a:pt x="9819" y="43200"/>
                  </a:cubicBezTo>
                  <a:cubicBezTo>
                    <a:pt x="6405" y="43200"/>
                    <a:pt x="3040" y="42390"/>
                    <a:pt x="-1" y="40839"/>
                  </a:cubicBezTo>
                </a:path>
                <a:path w="31419" h="43200" stroke="0" extrusionOk="0">
                  <a:moveTo>
                    <a:pt x="9818" y="0"/>
                  </a:moveTo>
                  <a:cubicBezTo>
                    <a:pt x="21748" y="0"/>
                    <a:pt x="31419" y="9670"/>
                    <a:pt x="31419" y="21600"/>
                  </a:cubicBezTo>
                  <a:cubicBezTo>
                    <a:pt x="31419" y="33529"/>
                    <a:pt x="21748" y="43200"/>
                    <a:pt x="9819" y="43200"/>
                  </a:cubicBezTo>
                  <a:cubicBezTo>
                    <a:pt x="6405" y="43200"/>
                    <a:pt x="3040" y="42390"/>
                    <a:pt x="-1" y="40839"/>
                  </a:cubicBezTo>
                  <a:lnTo>
                    <a:pt x="9819" y="21600"/>
                  </a:lnTo>
                  <a:lnTo>
                    <a:pt x="9818" y="0"/>
                  </a:lnTo>
                  <a:close/>
                </a:path>
              </a:pathLst>
            </a:custGeom>
            <a:solidFill>
              <a:srgbClr val="9999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Arc 25"/>
            <p:cNvSpPr>
              <a:spLocks/>
            </p:cNvSpPr>
            <p:nvPr/>
          </p:nvSpPr>
          <p:spPr bwMode="auto">
            <a:xfrm>
              <a:off x="3356986" y="2375693"/>
              <a:ext cx="1042987" cy="1741488"/>
            </a:xfrm>
            <a:custGeom>
              <a:avLst/>
              <a:gdLst>
                <a:gd name="T0" fmla="*/ 1326347157 w 21600"/>
                <a:gd name="T1" fmla="*/ 2147483646 h 40839"/>
                <a:gd name="T2" fmla="*/ 2147483646 w 21600"/>
                <a:gd name="T3" fmla="*/ 0 h 40839"/>
                <a:gd name="T4" fmla="*/ 2147483646 w 21600"/>
                <a:gd name="T5" fmla="*/ 1674904345 h 408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0839" fill="none" extrusionOk="0">
                  <a:moveTo>
                    <a:pt x="11780" y="40839"/>
                  </a:moveTo>
                  <a:cubicBezTo>
                    <a:pt x="4550" y="37149"/>
                    <a:pt x="0" y="29717"/>
                    <a:pt x="0" y="21600"/>
                  </a:cubicBezTo>
                  <a:cubicBezTo>
                    <a:pt x="0" y="9670"/>
                    <a:pt x="9670" y="0"/>
                    <a:pt x="21599" y="0"/>
                  </a:cubicBezTo>
                </a:path>
                <a:path w="21600" h="40839" stroke="0" extrusionOk="0">
                  <a:moveTo>
                    <a:pt x="11780" y="40839"/>
                  </a:moveTo>
                  <a:cubicBezTo>
                    <a:pt x="4550" y="37149"/>
                    <a:pt x="0" y="29717"/>
                    <a:pt x="0" y="21600"/>
                  </a:cubicBez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11780" y="40839"/>
                  </a:lnTo>
                  <a:close/>
                </a:path>
              </a:pathLst>
            </a:custGeom>
            <a:solidFill>
              <a:srgbClr val="993366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Rectangle 28"/>
            <p:cNvSpPr>
              <a:spLocks noChangeArrowheads="1"/>
            </p:cNvSpPr>
            <p:nvPr/>
          </p:nvSpPr>
          <p:spPr bwMode="auto">
            <a:xfrm>
              <a:off x="2394622" y="3108275"/>
              <a:ext cx="894640" cy="24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006699"/>
                  </a:solidFill>
                  <a:latin typeface="Arial" panose="020B0604020202020204" pitchFamily="34" charset="0"/>
                </a:rPr>
                <a:t>Unoccupied</a:t>
              </a:r>
              <a:endParaRPr lang="en-GB" altLang="en-US" sz="1200" dirty="0">
                <a:solidFill>
                  <a:srgbClr val="006699"/>
                </a:solidFill>
              </a:endParaRPr>
            </a:p>
          </p:txBody>
        </p:sp>
        <p:sp>
          <p:nvSpPr>
            <p:cNvPr id="85" name="Rectangle 29"/>
            <p:cNvSpPr>
              <a:spLocks noChangeArrowheads="1"/>
            </p:cNvSpPr>
            <p:nvPr/>
          </p:nvSpPr>
          <p:spPr bwMode="auto">
            <a:xfrm>
              <a:off x="2949340" y="3313001"/>
              <a:ext cx="339041" cy="24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006699"/>
                  </a:solidFill>
                  <a:latin typeface="Arial" panose="020B0604020202020204" pitchFamily="34" charset="0"/>
                </a:rPr>
                <a:t>42%</a:t>
              </a:r>
              <a:endParaRPr lang="en-GB" altLang="en-US" sz="1200" dirty="0">
                <a:solidFill>
                  <a:srgbClr val="006699"/>
                </a:solidFill>
              </a:endParaRPr>
            </a:p>
          </p:txBody>
        </p:sp>
        <p:sp>
          <p:nvSpPr>
            <p:cNvPr id="86" name="Rectangle 36"/>
            <p:cNvSpPr>
              <a:spLocks noChangeArrowheads="1"/>
            </p:cNvSpPr>
            <p:nvPr/>
          </p:nvSpPr>
          <p:spPr bwMode="auto">
            <a:xfrm>
              <a:off x="6599215" y="693670"/>
              <a:ext cx="982663" cy="244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rgbClr val="006699"/>
                  </a:solidFill>
                  <a:latin typeface="Arial" panose="020B0604020202020204" pitchFamily="34" charset="0"/>
                </a:rPr>
                <a:t>Building 2</a:t>
              </a:r>
            </a:p>
          </p:txBody>
        </p:sp>
        <p:sp>
          <p:nvSpPr>
            <p:cNvPr id="87" name="Rectangle 37"/>
            <p:cNvSpPr>
              <a:spLocks noChangeArrowheads="1"/>
            </p:cNvSpPr>
            <p:nvPr/>
          </p:nvSpPr>
          <p:spPr bwMode="auto">
            <a:xfrm>
              <a:off x="3908641" y="2011029"/>
              <a:ext cx="982663" cy="244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rgbClr val="006699"/>
                  </a:solidFill>
                  <a:latin typeface="Arial" panose="020B0604020202020204" pitchFamily="34" charset="0"/>
                </a:rPr>
                <a:t>Building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742624"/>
            <a:ext cx="6139408" cy="576064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altLang="en-US" sz="2400" b="1" dirty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Optimising Power @ Work </a:t>
            </a:r>
            <a:r>
              <a:rPr lang="en-IE" altLang="en-US" sz="2400" b="1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- </a:t>
            </a:r>
            <a:r>
              <a:rPr lang="en-IE" altLang="en-US" sz="2400" b="1" dirty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Targets</a:t>
            </a:r>
            <a:endParaRPr lang="en-GB" altLang="en-US" sz="2400" b="1" dirty="0">
              <a:solidFill>
                <a:srgbClr val="006699"/>
              </a:solidFill>
              <a:latin typeface="Tahom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2564904"/>
            <a:ext cx="7344816" cy="2464869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dirty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</a:rPr>
              <a:t>Target 20% average </a:t>
            </a:r>
            <a:r>
              <a:rPr lang="en-GB" altLang="en-US" sz="2000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</a:rPr>
              <a:t>annual energy </a:t>
            </a:r>
            <a:r>
              <a:rPr lang="en-GB" altLang="en-US" sz="2000" dirty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</a:rPr>
              <a:t>saving.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2000" dirty="0">
              <a:solidFill>
                <a:srgbClr val="006699"/>
              </a:solidFill>
              <a:latin typeface="Tahoma" panose="020B0604030504040204" pitchFamily="34" charset="0"/>
              <a:ea typeface="ＭＳ Ｐゴシック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dirty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</a:rPr>
              <a:t>Minimum saving of 15% in each </a:t>
            </a:r>
            <a:r>
              <a:rPr lang="en-GB" altLang="en-US" sz="2000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</a:rPr>
              <a:t>building.</a:t>
            </a:r>
            <a:endParaRPr lang="en-GB" altLang="en-US" sz="2000" dirty="0">
              <a:solidFill>
                <a:srgbClr val="006699"/>
              </a:solidFill>
              <a:latin typeface="Tahoma" panose="020B0604030504040204" pitchFamily="34" charset="0"/>
              <a:ea typeface="ＭＳ Ｐゴシック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2000" dirty="0">
              <a:solidFill>
                <a:srgbClr val="006699"/>
              </a:solidFill>
              <a:latin typeface="Tahoma" panose="020B0604030504040204" pitchFamily="34" charset="0"/>
              <a:ea typeface="ＭＳ Ｐゴシック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</a:rPr>
              <a:t>Buildings which have already achieved &gt;</a:t>
            </a:r>
            <a:r>
              <a:rPr lang="en-GB" altLang="en-US" sz="2000" dirty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</a:rPr>
              <a:t>20</a:t>
            </a:r>
            <a:r>
              <a:rPr lang="en-GB" altLang="en-US" sz="2000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</a:rPr>
              <a:t>%: </a:t>
            </a:r>
            <a:r>
              <a:rPr lang="en-GB" altLang="en-US" sz="2000" dirty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</a:rPr>
              <a:t>a 5% further </a:t>
            </a:r>
            <a:r>
              <a:rPr lang="en-GB" altLang="en-US" sz="2000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</a:rPr>
              <a:t>reduction</a:t>
            </a:r>
            <a:endParaRPr lang="en-GB" altLang="en-US" sz="2000" dirty="0">
              <a:solidFill>
                <a:srgbClr val="006699"/>
              </a:solidFill>
              <a:latin typeface="Tahoma" panose="020B0604030504040204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5" descr="data:image/jpeg;base64,/9j/4AAQSkZJRgABAQAAAQABAAD/2wCEAAkGBhQSEBMUEhQTFBQWGBYWFxQVFBcUFBQXHBUVFBQVFxYXGyYeFxwlGRcUHzsgJCcqLCwsFx4xNjAqNSYrLCoBCQoKDgwOGA8PGikcHBwpKSkpKSkpKSkpKSkpKSksKSkpKSksLCksKSksKSkpLCkpKSkpLCkpKSwsKSkpLCkpKf/AABEIAHgAeAMBIgACEQEDEQH/xAAcAAACAwEBAQEAAAAAAAAAAAAFBgAEBwEDAgj/xAA/EAACAAMFBAcHAQYGAwAAAAABAgADEQQFBiExEkFhcQcTIlFygbEjJDKRocHRQhQ0YrLw8TNDUmOS4RaCwv/EABkBAAMBAQEAAAAAAAAAAAAAAAIDBAEABf/EACIRAAICAgICAgMAAAAAAAAAAAABAhEDMRIhQXEiMgQTUf/aAAwDAQACEQMRAD8A9sQS6CX4o8LmHt25GCWKpVEl+MRQuIe8HkYnQyYt7Htn+L4ju4xavEdka/SK8w+8PkfiO/jFi8h2R+Y0SCX0OsDU+KLNvtqS17RFToBmT5Qvm9mJ7Ap9T+BBINJsdL8HZleH7CBIP9ZQP6t5lDNd3poK6eQyitaHEsigHLtescF+sY7k/eV5RqNyfC0YtYL2CnaUsrDTf5EHzjT8DYlWerIaCaBWg0Yf6l/EBLdhKNIZZS6cxCR0kr7dPD94eZeq8xCT0kL7eX4f/qOxg5QVYZfvNn5n0jSr4FJJ5faM+u2X71Z+ZjRb8X2J8P2jpbMg+mZKswkvXvMSKsknrHHExIJgx0ahjaRSVLP8YgLh4e9eRhq6QZNLOh/3FhZwutbZ5N6RgT0Lc6UBaZmQ+I7+MVcWXsJMsAULt8Ipu3sYJWtaWucP4zoIQsW2vrLU+tFoo8hn9axqBirYJnTyxLMSSYkl8+6PNoiwY4arI3Yyr+YEzLOWmATDQE6AiPi77cagGp4a/SHG5cGzbW22qkBcyTlXgICToOKsA3vdKSpiogYAhWDE1JBH94sM7SHWbKNHXtAj66eeW+DuJLsdJu3MFAoAGRFKDSEqdeXb7hXSMi+SNkqN0wnfq2yTLmLkwNJi/wClqeh1H/UL/SMvvCeEfzQl4OxT+x2lXzMomkxRvWuZHEajzh3x9MV58p5bBkdEZWGhBORjYqifKVbpl++Wf/2jQr6X2Z5faEW6U99kcm+0Pl9/4Z5faMewY6ZlTyAHag3xI67dtuf5iRrOjo1TpGl+5g9zp6wn4RFbaOTekPHSQvuJ8afzQl4IHv68m9I17C8C1f03q7XaSSaKzHu0jMLVaSzsx1YknzNY0rpSldXPtQByOyfmVqIywwSRkHSO1j2s9naYwVAWY5AAVJMcsdjeYwVFLE5ACNXwZcD2AdY9laZMP6wQdgdwG7nAzmooox43NncE9Ex7M21Gncg+5jXrusSSkCooAGgECbsvxJy1Wqnep1EWLwvbqlqBU08qxNz8sqcHpHxf10JPVldQa/PmI/POOMPmyWkr+k5qeHdG0SsTvMYhp1llncu2Ns+VYWOki5ntEgudkvKBcMujKPiyOhjISqXs6cbh6Mqss3KkM+HrezoJTGvVt2a7gWqR88/MwnWZ6Ghhiw8T+0p/EM+Pf9YqfRE1yiaXdCe/SPC32h0xCaS25QnXP+/SfC3qIbsRtRDygXsTH6sycTqs3P8AMcjs2YNtiNK/mORrMWjY+kd/cW8SfzQlYKf39OTfyw2dIk33JvEvqITsHzaW1PP0jnsPwL3STK25tsG8EHnShjLgN0azi5gLRaiRXM5byKZ68Kxlz2cq1TodDBWdBD1gO6usl7S02wDDdYsLWiZQzrRaFoTVEqEIqKAbNNwpXjCr0a2kpMKHfQxtNjnALUkUiOV82enBfAUhdj2aajhiVLAEMM6HTOudO+Ge9LAJuWemQBpX6QGvy19bPRFpQkVJOetRQeUHLXMZSpFK7IOfAQCrsY0+hdXo+lMzM0sbTAgivZoV2SSvfQa0rHpetzS7PYpirWgQ1qa5UodYY7LfgcEaMNVOohdxvah+zTFBptCnkSKn5VgnXQKT7tUfnmdI2StdSKwcuKZsTJZbQkZ91cooX6VNoIl5qtFB3a7jvGcW7I4bZHD7/wBoreiFrto1O5f36V4D6iGnFDeyblChh162uSTr1efPKGfF8ykluUC9k60zKy2Z84kUJdqJr5xINgrRsmPp9bGfEvrCjheZS1oeP2g7jWfWynxD1hZw+9LSh4/aBDegZjaQ02dP2FYttfpI4ag6wgWiyTFqro6+JSKRqV4NS1zDxjyt88UpQceME+gYzoRsI3iwtCoTqCAd9cjSvlGy2ObNaSC2a0rlnXKor5ekZPaMPhZqzJPZIYHZ3a504UjQLlv2kognu8jX+vnE2deUej+Nku0UbXeYeasxGKzFOjAr8wYaLJag4V57FyMwqg7IPIamPWzXartt0Brwg1JsJA3UH0hMe0WtxWwPMszz2Dqpl9zkgN/x1pzhY6RaJYypJLTGVRyrU+kPVsmhBQnv/wC4yTHdpmT7QAgLIoNAKmufabLyz4xsFchOSfxM+LlXNIPYeu9mZag0yr+PSDGH+j20WpgXXqlr8T7Ry4KdfoOMM183LLsjLKl1oNmpPxMxzLH8bou2eXOXFFu4D76nhPrDBjN/YPyhcw+3vieGDeNX9g3KBexcfqzIpcylfOJFWfaAAR31iQ3iAmaviqdWznmIA3NMpPXmPSCGIptZJ5iF+TesuS4aYwUChpqfIDOErsfPQZvVqznMB7fbEQgM3aOijNj5CA9+Y422b9nUqD+tvi8huiz0f3X15nu/aYFRU5nME7+UHL4qwMePk6Pm8bQzJsorAGg2tONPOCF3CijlT7QRvK6VVhm1SMgBVcgSSe7d8487JZ90TOXJF0IKDpB+4r9aUKHMboYGxaKZK1YUrLZzWDNlskLoff8AT5tUx7QST2V7qwq3/dDllKMybNSCpIIpQ1yI7h8o0KTZ8ooXpIAQmg2j2QDvJ1FKiuUarWgXT2dw5iMzVl9coR6ag1RssiDur3fWA+MmrP8A+MNF3XEqywuZ4tmczXOsKHSVdgs0kWiWSr7ars6o4NdV0rlqM4fim7pkefDatHzh4+9r4YMY1b2LcoVsF30k60KQdlqUKk5+XeINY4vBQhWuZhsl8iaPUHZk09amJFtpEciqhAcxhicf4Mo1avbYbv4RxhJZicznxMfNY7CYxpFLdnCIN4UxK1jnVzMtqB14bmHEZ86kQEpHNmNcbVM1Sadm4siWmTtS3qrCoZd/Dnw1EVrJZa5lStS1AwANAaVpGX4dxPOsb1lmqE9qW3wt+DxjVbixHZbbRpZEu0bJXq5hoRXXZ3PzGfCI5YnH0WwyqXsKWS7coJ2aw0MfNm6xNlWllgB2mU8DopGY03jXSPeVa3NNmUwqTslqbNBvNDlXu5QtIc30WmkhRU5AecVLBIM6YJnaVELqqsKbWgL686c4ti7jNJM7TaBVFPZouak95rWAWKekmy2MFVbr5w/y5ZFAf9x9F5ZnhDFFsU5VsPXnesqyymmznCIupO/uAG8nujCcc44mW+YBmkhD2Je+um29NWp8tO8kdiTFU+3TNuc2Qrsy1yRB3KO/iczAcmKYY+JLPJZEcqQVJBGYINCOIIgt/wCTTJlOvJmUy2v1effAikcMNENDRICuKqQR/W6JAC7bb1cwHdoeUSGJryIlB30UQdI9KxIkLHkjlYkSOOO1joiRI4JDLc/SHbbMAqTi6DRJo6wAdwJzHzhks/TdPCnakSS1MiC6gGu8EnaypvESJAOEWMU5LyLl+9IFstdRMmlUP+XL9mlO40zbzJhdrEiQSVAt2crHIkSCBZI4YkSOMPkxIkSO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E" altLang="en-US" dirty="0">
              <a:solidFill>
                <a:prstClr val="black"/>
              </a:solidFill>
            </a:endParaRPr>
          </a:p>
        </p:txBody>
      </p:sp>
      <p:sp>
        <p:nvSpPr>
          <p:cNvPr id="10" name="TextBox 43"/>
          <p:cNvSpPr txBox="1">
            <a:spLocks noChangeArrowheads="1"/>
          </p:cNvSpPr>
          <p:nvPr/>
        </p:nvSpPr>
        <p:spPr bwMode="auto">
          <a:xfrm>
            <a:off x="753888" y="1340768"/>
            <a:ext cx="7202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</a:rPr>
              <a:t>Programme Structure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060848"/>
            <a:ext cx="6624736" cy="409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6660232" cy="42810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IE" sz="2400" b="1" dirty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The key success factors: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065988"/>
            <a:ext cx="511365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rgbClr val="006699"/>
                </a:solidFill>
                <a:latin typeface="Tahoma" panose="020B0604030504040204" pitchFamily="34" charset="0"/>
              </a:rPr>
              <a:t>Three key elements to programme:</a:t>
            </a:r>
          </a:p>
          <a:p>
            <a:pPr marL="1828800" lvl="3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E" sz="1800" dirty="0">
                <a:solidFill>
                  <a:srgbClr val="006699"/>
                </a:solidFill>
                <a:latin typeface="Tahoma" panose="020B0604030504040204" pitchFamily="34" charset="0"/>
              </a:rPr>
              <a:t>Technology</a:t>
            </a:r>
          </a:p>
          <a:p>
            <a:pPr marL="1828800" lvl="3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E" sz="1800" dirty="0">
                <a:solidFill>
                  <a:srgbClr val="006699"/>
                </a:solidFill>
                <a:latin typeface="Tahoma" panose="020B0604030504040204" pitchFamily="34" charset="0"/>
              </a:rPr>
              <a:t>Specialist </a:t>
            </a:r>
            <a:r>
              <a:rPr lang="en-IE" sz="1800" dirty="0" smtClean="0">
                <a:solidFill>
                  <a:srgbClr val="006699"/>
                </a:solidFill>
                <a:latin typeface="Tahoma" panose="020B0604030504040204" pitchFamily="34" charset="0"/>
              </a:rPr>
              <a:t>Expertise</a:t>
            </a:r>
          </a:p>
          <a:p>
            <a:pPr marL="1828800" lvl="3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E" sz="1800" dirty="0" smtClean="0">
                <a:solidFill>
                  <a:srgbClr val="006699"/>
                </a:solidFill>
                <a:latin typeface="Tahoma" panose="020B0604030504040204" pitchFamily="34" charset="0"/>
              </a:rPr>
              <a:t>Continuous </a:t>
            </a:r>
            <a:r>
              <a:rPr lang="en-IE" sz="1800" dirty="0">
                <a:solidFill>
                  <a:srgbClr val="006699"/>
                </a:solidFill>
                <a:latin typeface="Tahoma" panose="020B0604030504040204" pitchFamily="34" charset="0"/>
              </a:rPr>
              <a:t>Staff </a:t>
            </a:r>
            <a:r>
              <a:rPr lang="en-IE" sz="1800" dirty="0" smtClean="0">
                <a:solidFill>
                  <a:srgbClr val="006699"/>
                </a:solidFill>
                <a:latin typeface="Tahoma" panose="020B0604030504040204" pitchFamily="34" charset="0"/>
              </a:rPr>
              <a:t>Engagement</a:t>
            </a:r>
          </a:p>
          <a:p>
            <a:pPr lvl="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IE" sz="1800" dirty="0">
              <a:solidFill>
                <a:srgbClr val="006699"/>
              </a:solidFill>
              <a:latin typeface="Tahoma" panose="020B0604030504040204" pitchFamily="34" charset="0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rgbClr val="006699"/>
                </a:solidFill>
                <a:latin typeface="Tahoma" panose="020B0604030504040204" pitchFamily="34" charset="0"/>
              </a:rPr>
              <a:t>Endorsement at Senior Management level </a:t>
            </a:r>
            <a:endParaRPr lang="en-IE" sz="1800" dirty="0" smtClean="0">
              <a:solidFill>
                <a:srgbClr val="006699"/>
              </a:solidFill>
              <a:latin typeface="Tahoma" panose="020B0604030504040204" pitchFamily="34" charset="0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E" sz="1800" dirty="0">
              <a:solidFill>
                <a:srgbClr val="006699"/>
              </a:solidFill>
              <a:latin typeface="Tahoma" panose="020B0604030504040204" pitchFamily="34" charset="0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rgbClr val="006699"/>
                </a:solidFill>
                <a:latin typeface="Tahoma" panose="020B0604030504040204" pitchFamily="34" charset="0"/>
              </a:rPr>
              <a:t>Active energy teams within participating buildings cornerstone of the campaign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IE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3000" y="2276872"/>
            <a:ext cx="3267472" cy="2450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5" descr="Y:\09052\04 Official Launch\02 Supporting Documents\Optimising Power logo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96000"/>
            <a:ext cx="3962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97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3568" y="1628800"/>
            <a:ext cx="8165503" cy="4209681"/>
          </a:xfrm>
        </p:spPr>
        <p:txBody>
          <a:bodyPr>
            <a:noAutofit/>
          </a:bodyPr>
          <a:lstStyle/>
          <a:p>
            <a:pPr marL="533400" indent="-53340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6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</a:t>
            </a:r>
            <a:r>
              <a:rPr lang="en-GB" altLang="en-US" sz="20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ＭＳ Ｐゴシック" pitchFamily="34" charset="-128"/>
              </a:rPr>
              <a:t>1. </a:t>
            </a:r>
            <a:r>
              <a:rPr lang="en-GB" altLang="en-US" sz="20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ＭＳ Ｐゴシック" pitchFamily="34" charset="-128"/>
              </a:rPr>
              <a:t>Technology :  </a:t>
            </a:r>
            <a:r>
              <a:rPr lang="en-GB" altLang="en-US" sz="20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ＭＳ Ｐゴシック" pitchFamily="34" charset="-128"/>
              </a:rPr>
              <a:t/>
            </a:r>
            <a:br>
              <a:rPr lang="en-GB" altLang="en-US" sz="20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ＭＳ Ｐゴシック" pitchFamily="34" charset="-128"/>
              </a:rPr>
            </a:br>
            <a:r>
              <a:rPr lang="en-GB" altLang="en-US" sz="2000" b="1" i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ＭＳ Ｐゴシック" pitchFamily="34" charset="-128"/>
              </a:rPr>
              <a:t>Availability </a:t>
            </a:r>
            <a:r>
              <a:rPr lang="en-GB" altLang="en-US" sz="2000" b="1" i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ＭＳ Ｐゴシック" pitchFamily="34" charset="-128"/>
              </a:rPr>
              <a:t>of </a:t>
            </a:r>
            <a:r>
              <a:rPr lang="en-GB" altLang="en-US" sz="2000" b="1" i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ＭＳ Ｐゴシック" pitchFamily="34" charset="-128"/>
              </a:rPr>
              <a:t>up to date reliable energy </a:t>
            </a:r>
            <a:r>
              <a:rPr lang="en-GB" altLang="en-US" sz="2000" b="1" i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ＭＳ Ｐゴシック" pitchFamily="34" charset="-128"/>
              </a:rPr>
              <a:t>data</a:t>
            </a:r>
            <a:endParaRPr lang="en-GB" altLang="en-US" sz="2000" b="1" i="1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ＭＳ Ｐゴシック" pitchFamily="34" charset="-128"/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GB" altLang="en-US" sz="1600" b="1" i="1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006699"/>
                </a:solidFill>
                <a:latin typeface="Tahoma" panose="020B0604030504040204" pitchFamily="34" charset="0"/>
              </a:rPr>
              <a:t>Install dedicated Energy Monitoring System</a:t>
            </a:r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006699"/>
                </a:solidFill>
                <a:latin typeface="Tahoma" panose="020B0604030504040204" pitchFamily="34" charset="0"/>
              </a:rPr>
              <a:t>Data collected </a:t>
            </a:r>
            <a:r>
              <a:rPr lang="en-GB" altLang="en-US" sz="1600" dirty="0">
                <a:solidFill>
                  <a:srgbClr val="006699"/>
                </a:solidFill>
                <a:latin typeface="Tahoma" panose="020B0604030504040204" pitchFamily="34" charset="0"/>
              </a:rPr>
              <a:t>(15 </a:t>
            </a:r>
            <a:r>
              <a:rPr lang="en-GB" altLang="en-US" sz="1600" dirty="0" smtClean="0">
                <a:solidFill>
                  <a:srgbClr val="006699"/>
                </a:solidFill>
                <a:latin typeface="Tahoma" panose="020B0604030504040204" pitchFamily="34" charset="0"/>
              </a:rPr>
              <a:t>min) from multiple metering points </a:t>
            </a:r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006699"/>
                </a:solidFill>
                <a:latin typeface="Tahoma" panose="020B0604030504040204" pitchFamily="34" charset="0"/>
              </a:rPr>
              <a:t>Data transmitted to Central Energy Data Repository (</a:t>
            </a:r>
            <a:r>
              <a:rPr lang="en-GB" altLang="en-US" sz="1600" dirty="0" err="1" smtClean="0">
                <a:solidFill>
                  <a:srgbClr val="006699"/>
                </a:solidFill>
                <a:latin typeface="Tahoma" panose="020B0604030504040204" pitchFamily="34" charset="0"/>
              </a:rPr>
              <a:t>CEDaR</a:t>
            </a:r>
            <a:r>
              <a:rPr lang="en-GB" altLang="en-US" sz="1600" dirty="0" smtClean="0">
                <a:solidFill>
                  <a:srgbClr val="006699"/>
                </a:solidFill>
                <a:latin typeface="Tahoma" panose="020B0604030504040204" pitchFamily="34" charset="0"/>
              </a:rPr>
              <a:t>) Database</a:t>
            </a:r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006699"/>
                </a:solidFill>
                <a:latin typeface="Tahoma" panose="020B0604030504040204" pitchFamily="34" charset="0"/>
              </a:rPr>
              <a:t>Accessible over web</a:t>
            </a:r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006699"/>
                </a:solidFill>
                <a:latin typeface="Tahoma" panose="020B0604030504040204" pitchFamily="34" charset="0"/>
              </a:rPr>
              <a:t>Various Data Analysis/Analytics Packages available for Reporting and </a:t>
            </a:r>
            <a:r>
              <a:rPr lang="en-GB" altLang="en-US" sz="1600" dirty="0" smtClean="0">
                <a:solidFill>
                  <a:srgbClr val="006699"/>
                </a:solidFill>
                <a:latin typeface="Tahoma" panose="020B0604030504040204" pitchFamily="34" charset="0"/>
              </a:rPr>
              <a:t>Analysis</a:t>
            </a:r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006699"/>
                </a:solidFill>
                <a:latin typeface="Tahoma" panose="020B0604030504040204" pitchFamily="34" charset="0"/>
              </a:rPr>
              <a:t>Over </a:t>
            </a:r>
            <a:r>
              <a:rPr lang="en-GB" altLang="en-US" sz="1600" dirty="0" smtClean="0">
                <a:solidFill>
                  <a:srgbClr val="006699"/>
                </a:solidFill>
                <a:latin typeface="Tahoma" panose="020B0604030504040204" pitchFamily="34" charset="0"/>
              </a:rPr>
              <a:t>300 buildings now in system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600" dirty="0">
              <a:solidFill>
                <a:srgbClr val="00669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1161728"/>
            <a:ext cx="3672408" cy="755104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400" b="1" dirty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Office of Public Works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832992"/>
            <a:ext cx="7198568" cy="414144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GB" altLang="en-US" sz="2000" dirty="0" smtClean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Property Management (Central Government Portfolio) is one of the main activities of the Office of Public Works (OPW)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altLang="en-US" sz="2000" dirty="0" smtClean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IE" altLang="en-US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Approximately 2000 properties, many small, </a:t>
            </a:r>
            <a:br>
              <a:rPr lang="en-IE" altLang="en-US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</a:br>
            <a:r>
              <a:rPr lang="en-IE" altLang="en-US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Total Floor Space of 1M m</a:t>
            </a:r>
            <a:r>
              <a:rPr lang="en-IE" altLang="en-US" sz="2000" baseline="30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2</a:t>
            </a:r>
            <a:r>
              <a:rPr lang="en-IE" altLang="en-US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en-GB" altLang="en-US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(for 50,000 Staff)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altLang="en-US" sz="2000" dirty="0" smtClean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Predominantly office accommodation but also includes data centres, laboratories, heritage buildings, etc.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altLang="en-US" sz="2000" dirty="0" smtClean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Total Energy Spend = €35M - €40M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916832"/>
            <a:ext cx="8136904" cy="37939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600" b="1" dirty="0" smtClean="0">
                <a:solidFill>
                  <a:srgbClr val="006699"/>
                </a:solidFill>
                <a:latin typeface="Tahoma" panose="020B0604030504040204" pitchFamily="34" charset="0"/>
              </a:rPr>
              <a:t> </a:t>
            </a:r>
            <a:r>
              <a:rPr lang="en-GB" altLang="en-US" sz="20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ＭＳ Ｐゴシック" pitchFamily="34" charset="-128"/>
              </a:rPr>
              <a:t>2</a:t>
            </a:r>
            <a:r>
              <a:rPr lang="en-GB" altLang="en-US" sz="20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ＭＳ Ｐゴシック" pitchFamily="34" charset="-128"/>
              </a:rPr>
              <a:t>. </a:t>
            </a:r>
            <a:r>
              <a:rPr lang="en-GB" altLang="en-US" sz="20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ＭＳ Ｐゴシック" pitchFamily="34" charset="-128"/>
              </a:rPr>
              <a:t>Specialist </a:t>
            </a:r>
            <a:r>
              <a:rPr lang="en-GB" altLang="en-US" sz="20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ＭＳ Ｐゴシック" pitchFamily="34" charset="-128"/>
              </a:rPr>
              <a:t>Expertise: </a:t>
            </a:r>
            <a:r>
              <a:rPr lang="en-GB" altLang="en-US" sz="20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ＭＳ Ｐゴシック" pitchFamily="34" charset="-128"/>
              </a:rPr>
              <a:t/>
            </a:r>
            <a:br>
              <a:rPr lang="en-GB" altLang="en-US" sz="20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ＭＳ Ｐゴシック" pitchFamily="34" charset="-128"/>
              </a:rPr>
            </a:br>
            <a:r>
              <a:rPr lang="en-GB" altLang="en-US" sz="2000" b="1" i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ＭＳ Ｐゴシック" pitchFamily="34" charset="-128"/>
              </a:rPr>
              <a:t>The </a:t>
            </a:r>
            <a:r>
              <a:rPr lang="en-GB" altLang="en-US" sz="2000" b="1" i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ＭＳ Ｐゴシック" pitchFamily="34" charset="-128"/>
              </a:rPr>
              <a:t>application of adequate and suitable resources</a:t>
            </a:r>
          </a:p>
          <a:p>
            <a:pPr marL="533400" indent="-533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altLang="en-US" sz="2000" b="1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rgbClr val="006699"/>
                </a:solidFill>
                <a:latin typeface="Tahoma" panose="020B0604030504040204" pitchFamily="34" charset="0"/>
              </a:rPr>
              <a:t>Potential net savings are up to three times the investment, per </a:t>
            </a:r>
            <a:r>
              <a:rPr lang="en-GB" altLang="en-US" sz="1600" dirty="0" smtClean="0">
                <a:solidFill>
                  <a:srgbClr val="006699"/>
                </a:solidFill>
                <a:latin typeface="Tahoma" panose="020B0604030504040204" pitchFamily="34" charset="0"/>
              </a:rPr>
              <a:t>annum</a:t>
            </a:r>
            <a:endParaRPr lang="en-GB" altLang="en-US" sz="1600" dirty="0">
              <a:solidFill>
                <a:srgbClr val="006699"/>
              </a:solidFill>
              <a:latin typeface="Tahoma" panose="020B060403050404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600" dirty="0">
              <a:solidFill>
                <a:srgbClr val="006699"/>
              </a:solidFill>
              <a:latin typeface="Tahoma" panose="020B060403050404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rgbClr val="006699"/>
                </a:solidFill>
                <a:latin typeface="Tahoma" panose="020B0604030504040204" pitchFamily="34" charset="0"/>
              </a:rPr>
              <a:t>Worthwhile and necessary to apply proper and adequate resources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600" dirty="0">
              <a:solidFill>
                <a:srgbClr val="006699"/>
              </a:solidFill>
              <a:latin typeface="Tahoma" panose="020B060403050404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rgbClr val="006699"/>
                </a:solidFill>
                <a:latin typeface="Tahoma" panose="020B0604030504040204" pitchFamily="34" charset="0"/>
              </a:rPr>
              <a:t>A proper resource is an experienced specialist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600" dirty="0">
              <a:solidFill>
                <a:srgbClr val="006699"/>
              </a:solidFill>
              <a:latin typeface="Tahoma" panose="020B060403050404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rgbClr val="006699"/>
                </a:solidFill>
                <a:latin typeface="Tahoma" panose="020B0604030504040204" pitchFamily="34" charset="0"/>
              </a:rPr>
              <a:t>By applying suitable resources it is reasonable to set targets and expect </a:t>
            </a:r>
            <a:r>
              <a:rPr lang="en-GB" altLang="en-US" sz="1600" dirty="0" smtClean="0">
                <a:solidFill>
                  <a:srgbClr val="006699"/>
                </a:solidFill>
                <a:latin typeface="Tahoma" panose="020B0604030504040204" pitchFamily="34" charset="0"/>
              </a:rPr>
              <a:t>results</a:t>
            </a:r>
            <a:endParaRPr lang="en-GB" altLang="en-US" sz="1600" dirty="0">
              <a:solidFill>
                <a:srgbClr val="006699"/>
              </a:solidFill>
              <a:latin typeface="Tahoma" panose="020B0604030504040204" pitchFamily="34" charset="0"/>
            </a:endParaRPr>
          </a:p>
          <a:p>
            <a:pPr marL="914400" lvl="1" indent="-457200">
              <a:lnSpc>
                <a:spcPct val="90000"/>
              </a:lnSpc>
              <a:buFontTx/>
              <a:buNone/>
            </a:pPr>
            <a:endParaRPr lang="en-GB" altLang="en-US" sz="16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Box 43"/>
          <p:cNvSpPr txBox="1">
            <a:spLocks noChangeArrowheads="1"/>
          </p:cNvSpPr>
          <p:nvPr/>
        </p:nvSpPr>
        <p:spPr bwMode="auto">
          <a:xfrm>
            <a:off x="319807" y="1464001"/>
            <a:ext cx="72028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3. </a:t>
            </a:r>
            <a:r>
              <a:rPr lang="en-GB" altLang="en-US" sz="2000" b="1" dirty="0">
                <a:solidFill>
                  <a:srgbClr val="006699"/>
                </a:solidFill>
                <a:latin typeface="Tahoma" panose="020B0604030504040204" pitchFamily="34" charset="0"/>
              </a:rPr>
              <a:t>Continuous </a:t>
            </a:r>
            <a:r>
              <a:rPr lang="en-US" altLang="en-US" sz="2000" b="1" dirty="0">
                <a:solidFill>
                  <a:srgbClr val="006699"/>
                </a:solidFill>
                <a:latin typeface="Tahoma" panose="020B0604030504040204" pitchFamily="34" charset="0"/>
              </a:rPr>
              <a:t>Staff Engagement </a:t>
            </a:r>
          </a:p>
        </p:txBody>
      </p:sp>
      <p:sp>
        <p:nvSpPr>
          <p:cNvPr id="3" name="AutoShape 5" descr="data:image/jpeg;base64,/9j/4AAQSkZJRgABAQAAAQABAAD/2wCEAAkGBhQSEBMUEhQTFBQWGBYWFxQVFBcUFBQXHBUVFBQVFxYXGyYeFxwlGRcUHzsgJCcqLCwsFx4xNjAqNSYrLCoBCQoKDgwOGA8PGikcHBwpKSkpKSkpKSkpKSkpKSksKSkpKSksLCksKSksKSkpLCkpKSkpLCkpKSwsKSkpLCkpKf/AABEIAHgAeAMBIgACEQEDEQH/xAAcAAACAwEBAQEAAAAAAAAAAAAFBgAEBwEDAgj/xAA/EAACAAMFBAcHAQYGAwAAAAABAgADEQQFBiExEkFhcQcTIlFygbEjJDKRocHRQhQ0YrLw8TNDUmOS4RaCwv/EABkBAAMBAQEAAAAAAAAAAAAAAAIDBAEABf/EACIRAAICAgICAgMAAAAAAAAAAAABAhEDMRIhQXEiMgQTUf/aAAwDAQACEQMRAD8A9sQS6CX4o8LmHt25GCWKpVEl+MRQuIe8HkYnQyYt7Htn+L4ju4xavEdka/SK8w+8PkfiO/jFi8h2R+Y0SCX0OsDU+KLNvtqS17RFToBmT5Qvm9mJ7Ap9T+BBINJsdL8HZleH7CBIP9ZQP6t5lDNd3poK6eQyitaHEsigHLtescF+sY7k/eV5RqNyfC0YtYL2CnaUsrDTf5EHzjT8DYlWerIaCaBWg0Yf6l/EBLdhKNIZZS6cxCR0kr7dPD94eZeq8xCT0kL7eX4f/qOxg5QVYZfvNn5n0jSr4FJJ5faM+u2X71Z+ZjRb8X2J8P2jpbMg+mZKswkvXvMSKsknrHHExIJgx0ahjaRSVLP8YgLh4e9eRhq6QZNLOh/3FhZwutbZ5N6RgT0Lc6UBaZmQ+I7+MVcWXsJMsAULt8Ipu3sYJWtaWucP4zoIQsW2vrLU+tFoo8hn9axqBirYJnTyxLMSSYkl8+6PNoiwY4arI3Yyr+YEzLOWmATDQE6AiPi77cagGp4a/SHG5cGzbW22qkBcyTlXgICToOKsA3vdKSpiogYAhWDE1JBH94sM7SHWbKNHXtAj66eeW+DuJLsdJu3MFAoAGRFKDSEqdeXb7hXSMi+SNkqN0wnfq2yTLmLkwNJi/wClqeh1H/UL/SMvvCeEfzQl4OxT+x2lXzMomkxRvWuZHEajzh3x9MV58p5bBkdEZWGhBORjYqifKVbpl++Wf/2jQr6X2Z5faEW6U99kcm+0Pl9/4Z5faMewY6ZlTyAHag3xI67dtuf5iRrOjo1TpGl+5g9zp6wn4RFbaOTekPHSQvuJ8afzQl4IHv68m9I17C8C1f03q7XaSSaKzHu0jMLVaSzsx1YknzNY0rpSldXPtQByOyfmVqIywwSRkHSO1j2s9naYwVAWY5AAVJMcsdjeYwVFLE5ACNXwZcD2AdY9laZMP6wQdgdwG7nAzmooox43NncE9Ex7M21Gncg+5jXrusSSkCooAGgECbsvxJy1Wqnep1EWLwvbqlqBU08qxNz8sqcHpHxf10JPVldQa/PmI/POOMPmyWkr+k5qeHdG0SsTvMYhp1llncu2Ns+VYWOki5ntEgudkvKBcMujKPiyOhjISqXs6cbh6Mqss3KkM+HrezoJTGvVt2a7gWqR88/MwnWZ6Ghhiw8T+0p/EM+Pf9YqfRE1yiaXdCe/SPC32h0xCaS25QnXP+/SfC3qIbsRtRDygXsTH6sycTqs3P8AMcjs2YNtiNK/mORrMWjY+kd/cW8SfzQlYKf39OTfyw2dIk33JvEvqITsHzaW1PP0jnsPwL3STK25tsG8EHnShjLgN0azi5gLRaiRXM5byKZ68Kxlz2cq1TodDBWdBD1gO6usl7S02wDDdYsLWiZQzrRaFoTVEqEIqKAbNNwpXjCr0a2kpMKHfQxtNjnALUkUiOV82enBfAUhdj2aajhiVLAEMM6HTOudO+Ge9LAJuWemQBpX6QGvy19bPRFpQkVJOetRQeUHLXMZSpFK7IOfAQCrsY0+hdXo+lMzM0sbTAgivZoV2SSvfQa0rHpetzS7PYpirWgQ1qa5UodYY7LfgcEaMNVOohdxvah+zTFBptCnkSKn5VgnXQKT7tUfnmdI2StdSKwcuKZsTJZbQkZ91cooX6VNoIl5qtFB3a7jvGcW7I4bZHD7/wBoreiFrto1O5f36V4D6iGnFDeyblChh162uSTr1efPKGfF8ykluUC9k60zKy2Z84kUJdqJr5xINgrRsmPp9bGfEvrCjheZS1oeP2g7jWfWynxD1hZw+9LSh4/aBDegZjaQ02dP2FYttfpI4ag6wgWiyTFqro6+JSKRqV4NS1zDxjyt88UpQceME+gYzoRsI3iwtCoTqCAd9cjSvlGy2ObNaSC2a0rlnXKor5ekZPaMPhZqzJPZIYHZ3a504UjQLlv2kognu8jX+vnE2deUej+Nku0UbXeYeasxGKzFOjAr8wYaLJag4V57FyMwqg7IPIamPWzXartt0Brwg1JsJA3UH0hMe0WtxWwPMszz2Dqpl9zkgN/x1pzhY6RaJYypJLTGVRyrU+kPVsmhBQnv/wC4yTHdpmT7QAgLIoNAKmufabLyz4xsFchOSfxM+LlXNIPYeu9mZag0yr+PSDGH+j20WpgXXqlr8T7Ry4KdfoOMM183LLsjLKl1oNmpPxMxzLH8bou2eXOXFFu4D76nhPrDBjN/YPyhcw+3vieGDeNX9g3KBexcfqzIpcylfOJFWfaAAR31iQ3iAmaviqdWznmIA3NMpPXmPSCGIptZJ5iF+TesuS4aYwUChpqfIDOErsfPQZvVqznMB7fbEQgM3aOijNj5CA9+Y422b9nUqD+tvi8huiz0f3X15nu/aYFRU5nME7+UHL4qwMePk6Pm8bQzJsorAGg2tONPOCF3CijlT7QRvK6VVhm1SMgBVcgSSe7d8487JZ90TOXJF0IKDpB+4r9aUKHMboYGxaKZK1YUrLZzWDNlskLoff8AT5tUx7QST2V7qwq3/dDllKMybNSCpIIpQ1yI7h8o0KTZ8ooXpIAQmg2j2QDvJ1FKiuUarWgXT2dw5iMzVl9coR6ag1RssiDur3fWA+MmrP8A+MNF3XEqywuZ4tmczXOsKHSVdgs0kWiWSr7ars6o4NdV0rlqM4fim7pkefDatHzh4+9r4YMY1b2LcoVsF30k60KQdlqUKk5+XeINY4vBQhWuZhsl8iaPUHZk09amJFtpEciqhAcxhicf4Mo1avbYbv4RxhJZicznxMfNY7CYxpFLdnCIN4UxK1jnVzMtqB14bmHEZ86kQEpHNmNcbVM1Sadm4siWmTtS3qrCoZd/Dnw1EVrJZa5lStS1AwANAaVpGX4dxPOsb1lmqE9qW3wt+DxjVbixHZbbRpZEu0bJXq5hoRXXZ3PzGfCI5YnH0WwyqXsKWS7coJ2aw0MfNm6xNlWllgB2mU8DopGY03jXSPeVa3NNmUwqTslqbNBvNDlXu5QtIc30WmkhRU5AecVLBIM6YJnaVELqqsKbWgL686c4ti7jNJM7TaBVFPZouak95rWAWKekmy2MFVbr5w/y5ZFAf9x9F5ZnhDFFsU5VsPXnesqyymmznCIupO/uAG8nujCcc44mW+YBmkhD2Je+um29NWp8tO8kdiTFU+3TNuc2Qrsy1yRB3KO/iczAcmKYY+JLPJZEcqQVJBGYINCOIIgt/wCTTJlOvJmUy2v1effAikcMNENDRICuKqQR/W6JAC7bb1cwHdoeUSGJryIlB30UQdI9KxIkLHkjlYkSOOO1joiRI4JDLc/SHbbMAqTi6DRJo6wAdwJzHzhks/TdPCnakSS1MiC6gGu8EnaypvESJAOEWMU5LyLl+9IFstdRMmlUP+XL9mlO40zbzJhdrEiQSVAt2crHIkSCBZI4YkSOMPkxIkSO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E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424633"/>
            <a:ext cx="44197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  <a:defRPr/>
            </a:pPr>
            <a:r>
              <a:rPr lang="en-IE" sz="2000" dirty="0">
                <a:solidFill>
                  <a:srgbClr val="006699"/>
                </a:solidFill>
                <a:latin typeface="Tahoma" panose="020B0604030504040204" pitchFamily="34" charset="0"/>
              </a:rPr>
              <a:t>Appoint Energy Officer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  <a:defRPr/>
            </a:pPr>
            <a:r>
              <a:rPr lang="en-IE" sz="2000" dirty="0">
                <a:solidFill>
                  <a:srgbClr val="006699"/>
                </a:solidFill>
                <a:latin typeface="Tahoma" panose="020B0604030504040204" pitchFamily="34" charset="0"/>
              </a:rPr>
              <a:t>Establish Energy Teams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  <a:defRPr/>
            </a:pPr>
            <a:r>
              <a:rPr lang="en-IE" sz="2000" dirty="0">
                <a:solidFill>
                  <a:srgbClr val="006699"/>
                </a:solidFill>
                <a:latin typeface="Tahoma" panose="020B0604030504040204" pitchFamily="34" charset="0"/>
              </a:rPr>
              <a:t>Campaign launch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  <a:defRPr/>
            </a:pPr>
            <a:r>
              <a:rPr lang="en-IE" sz="2000" dirty="0">
                <a:solidFill>
                  <a:srgbClr val="006699"/>
                </a:solidFill>
                <a:latin typeface="Tahoma" panose="020B0604030504040204" pitchFamily="34" charset="0"/>
              </a:rPr>
              <a:t>Foster Staff Involvement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  <a:defRPr/>
            </a:pPr>
            <a:r>
              <a:rPr lang="en-IE" sz="2000" dirty="0">
                <a:solidFill>
                  <a:srgbClr val="006699"/>
                </a:solidFill>
                <a:latin typeface="Tahoma" panose="020B0604030504040204" pitchFamily="34" charset="0"/>
              </a:rPr>
              <a:t>Set Targets and Benchmarks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IE" sz="2000" dirty="0">
                <a:solidFill>
                  <a:srgbClr val="006699"/>
                </a:solidFill>
                <a:latin typeface="Tahoma" panose="020B0604030504040204" pitchFamily="34" charset="0"/>
              </a:rPr>
              <a:t>Staff Presentations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IE" sz="2000" dirty="0">
                <a:solidFill>
                  <a:srgbClr val="006699"/>
                </a:solidFill>
                <a:latin typeface="Tahoma" panose="020B0604030504040204" pitchFamily="34" charset="0"/>
              </a:rPr>
              <a:t>Energy Team Meetings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IE" sz="2000" dirty="0">
                <a:solidFill>
                  <a:srgbClr val="006699"/>
                </a:solidFill>
                <a:latin typeface="Tahoma" panose="020B0604030504040204" pitchFamily="34" charset="0"/>
              </a:rPr>
              <a:t>Energy Workshops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IE" sz="2000" dirty="0">
                <a:solidFill>
                  <a:srgbClr val="006699"/>
                </a:solidFill>
                <a:latin typeface="Tahoma" panose="020B0604030504040204" pitchFamily="34" charset="0"/>
              </a:rPr>
              <a:t>Monthly Energy Reports / </a:t>
            </a:r>
            <a:r>
              <a:rPr lang="en-IE" sz="2000" dirty="0" smtClean="0">
                <a:solidFill>
                  <a:srgbClr val="006699"/>
                </a:solidFill>
                <a:latin typeface="Tahoma" panose="020B0604030504040204" pitchFamily="34" charset="0"/>
              </a:rPr>
              <a:t>Targets</a:t>
            </a:r>
            <a:endParaRPr lang="en-IE" sz="2000" dirty="0">
              <a:solidFill>
                <a:srgbClr val="006699"/>
              </a:solidFill>
              <a:latin typeface="Tahoma" panose="020B0604030504040204" pitchFamily="34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35602"/>
            <a:ext cx="3719264" cy="4419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5" descr="Y:\09052\04 Official Launch\02 Supporting Documents\Optimising Power log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292676"/>
            <a:ext cx="3962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34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595" y="1543935"/>
            <a:ext cx="5346594" cy="321469"/>
          </a:xfrm>
        </p:spPr>
        <p:txBody>
          <a:bodyPr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Available Resources: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92558" y="2132950"/>
            <a:ext cx="4789651" cy="206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eaLnBrk="0" hangingPunct="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06699"/>
                </a:solidFill>
                <a:latin typeface="Tahoma" panose="020B0604030504040204" pitchFamily="34" charset="0"/>
              </a:rPr>
              <a:t>Night time audits</a:t>
            </a:r>
          </a:p>
          <a:p>
            <a:pPr marL="257175" indent="-257175" eaLnBrk="0" hangingPunct="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06699"/>
                </a:solidFill>
                <a:latin typeface="Tahoma" panose="020B0604030504040204" pitchFamily="34" charset="0"/>
              </a:rPr>
              <a:t>BMS Audits</a:t>
            </a:r>
          </a:p>
          <a:p>
            <a:pPr marL="257175" indent="-257175" eaLnBrk="0" hangingPunct="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06699"/>
                </a:solidFill>
                <a:latin typeface="Tahoma" panose="020B0604030504040204" pitchFamily="34" charset="0"/>
              </a:rPr>
              <a:t>Monthly poster campaign</a:t>
            </a:r>
          </a:p>
          <a:p>
            <a:pPr marL="257175" indent="-257175" eaLnBrk="0" hangingPunct="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06699"/>
                </a:solidFill>
                <a:latin typeface="Tahoma" panose="020B0604030504040204" pitchFamily="34" charset="0"/>
              </a:rPr>
              <a:t>Display Energy Certs</a:t>
            </a:r>
          </a:p>
          <a:p>
            <a:pPr marL="257175" indent="-257175" eaLnBrk="0" hangingPunct="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GB" altLang="en-US" sz="1500" dirty="0">
              <a:solidFill>
                <a:srgbClr val="006699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05064"/>
            <a:ext cx="4771387" cy="2376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161" y="1680261"/>
            <a:ext cx="2909291" cy="382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Box 43"/>
          <p:cNvSpPr txBox="1">
            <a:spLocks noChangeArrowheads="1"/>
          </p:cNvSpPr>
          <p:nvPr/>
        </p:nvSpPr>
        <p:spPr bwMode="auto">
          <a:xfrm>
            <a:off x="193545" y="1222566"/>
            <a:ext cx="720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006699"/>
                </a:solidFill>
                <a:latin typeface="Tahoma" panose="020B0604030504040204" pitchFamily="34" charset="0"/>
              </a:rPr>
              <a:t>Awareness Days for Staff</a:t>
            </a:r>
          </a:p>
        </p:txBody>
      </p:sp>
      <p:sp>
        <p:nvSpPr>
          <p:cNvPr id="3" name="AutoShape 5" descr="data:image/jpeg;base64,/9j/4AAQSkZJRgABAQAAAQABAAD/2wCEAAkGBhQSEBMUEhQTFBQWGBYWFxQVFBcUFBQXHBUVFBQVFxYXGyYeFxwlGRcUHzsgJCcqLCwsFx4xNjAqNSYrLCoBCQoKDgwOGA8PGikcHBwpKSkpKSkpKSkpKSkpKSksKSkpKSksLCksKSksKSkpLCkpKSkpLCkpKSwsKSkpLCkpKf/AABEIAHgAeAMBIgACEQEDEQH/xAAcAAACAwEBAQEAAAAAAAAAAAAFBgAEBwEDAgj/xAA/EAACAAMFBAcHAQYGAwAAAAABAgADEQQFBiExEkFhcQcTIlFygbEjJDKRocHRQhQ0YrLw8TNDUmOS4RaCwv/EABkBAAMBAQEAAAAAAAAAAAAAAAIDBAEABf/EACIRAAICAgICAgMAAAAAAAAAAAABAhEDMRIhQXEiMgQTUf/aAAwDAQACEQMRAD8A9sQS6CX4o8LmHt25GCWKpVEl+MRQuIe8HkYnQyYt7Htn+L4ju4xavEdka/SK8w+8PkfiO/jFi8h2R+Y0SCX0OsDU+KLNvtqS17RFToBmT5Qvm9mJ7Ap9T+BBINJsdL8HZleH7CBIP9ZQP6t5lDNd3poK6eQyitaHEsigHLtescF+sY7k/eV5RqNyfC0YtYL2CnaUsrDTf5EHzjT8DYlWerIaCaBWg0Yf6l/EBLdhKNIZZS6cxCR0kr7dPD94eZeq8xCT0kL7eX4f/qOxg5QVYZfvNn5n0jSr4FJJ5faM+u2X71Z+ZjRb8X2J8P2jpbMg+mZKswkvXvMSKsknrHHExIJgx0ahjaRSVLP8YgLh4e9eRhq6QZNLOh/3FhZwutbZ5N6RgT0Lc6UBaZmQ+I7+MVcWXsJMsAULt8Ipu3sYJWtaWucP4zoIQsW2vrLU+tFoo8hn9axqBirYJnTyxLMSSYkl8+6PNoiwY4arI3Yyr+YEzLOWmATDQE6AiPi77cagGp4a/SHG5cGzbW22qkBcyTlXgICToOKsA3vdKSpiogYAhWDE1JBH94sM7SHWbKNHXtAj66eeW+DuJLsdJu3MFAoAGRFKDSEqdeXb7hXSMi+SNkqN0wnfq2yTLmLkwNJi/wClqeh1H/UL/SMvvCeEfzQl4OxT+x2lXzMomkxRvWuZHEajzh3x9MV58p5bBkdEZWGhBORjYqifKVbpl++Wf/2jQr6X2Z5faEW6U99kcm+0Pl9/4Z5faMewY6ZlTyAHag3xI67dtuf5iRrOjo1TpGl+5g9zp6wn4RFbaOTekPHSQvuJ8afzQl4IHv68m9I17C8C1f03q7XaSSaKzHu0jMLVaSzsx1YknzNY0rpSldXPtQByOyfmVqIywwSRkHSO1j2s9naYwVAWY5AAVJMcsdjeYwVFLE5ACNXwZcD2AdY9laZMP6wQdgdwG7nAzmooox43NncE9Ex7M21Gncg+5jXrusSSkCooAGgECbsvxJy1Wqnep1EWLwvbqlqBU08qxNz8sqcHpHxf10JPVldQa/PmI/POOMPmyWkr+k5qeHdG0SsTvMYhp1llncu2Ns+VYWOki5ntEgudkvKBcMujKPiyOhjISqXs6cbh6Mqss3KkM+HrezoJTGvVt2a7gWqR88/MwnWZ6Ghhiw8T+0p/EM+Pf9YqfRE1yiaXdCe/SPC32h0xCaS25QnXP+/SfC3qIbsRtRDygXsTH6sycTqs3P8AMcjs2YNtiNK/mORrMWjY+kd/cW8SfzQlYKf39OTfyw2dIk33JvEvqITsHzaW1PP0jnsPwL3STK25tsG8EHnShjLgN0azi5gLRaiRXM5byKZ68Kxlz2cq1TodDBWdBD1gO6usl7S02wDDdYsLWiZQzrRaFoTVEqEIqKAbNNwpXjCr0a2kpMKHfQxtNjnALUkUiOV82enBfAUhdj2aajhiVLAEMM6HTOudO+Ge9LAJuWemQBpX6QGvy19bPRFpQkVJOetRQeUHLXMZSpFK7IOfAQCrsY0+hdXo+lMzM0sbTAgivZoV2SSvfQa0rHpetzS7PYpirWgQ1qa5UodYY7LfgcEaMNVOohdxvah+zTFBptCnkSKn5VgnXQKT7tUfnmdI2StdSKwcuKZsTJZbQkZ91cooX6VNoIl5qtFB3a7jvGcW7I4bZHD7/wBoreiFrto1O5f36V4D6iGnFDeyblChh162uSTr1efPKGfF8ykluUC9k60zKy2Z84kUJdqJr5xINgrRsmPp9bGfEvrCjheZS1oeP2g7jWfWynxD1hZw+9LSh4/aBDegZjaQ02dP2FYttfpI4ag6wgWiyTFqro6+JSKRqV4NS1zDxjyt88UpQceME+gYzoRsI3iwtCoTqCAd9cjSvlGy2ObNaSC2a0rlnXKor5ekZPaMPhZqzJPZIYHZ3a504UjQLlv2kognu8jX+vnE2deUej+Nku0UbXeYeasxGKzFOjAr8wYaLJag4V57FyMwqg7IPIamPWzXartt0Brwg1JsJA3UH0hMe0WtxWwPMszz2Dqpl9zkgN/x1pzhY6RaJYypJLTGVRyrU+kPVsmhBQnv/wC4yTHdpmT7QAgLIoNAKmufabLyz4xsFchOSfxM+LlXNIPYeu9mZag0yr+PSDGH+j20WpgXXqlr8T7Ry4KdfoOMM183LLsjLKl1oNmpPxMxzLH8bou2eXOXFFu4D76nhPrDBjN/YPyhcw+3vieGDeNX9g3KBexcfqzIpcylfOJFWfaAAR31iQ3iAmaviqdWznmIA3NMpPXmPSCGIptZJ5iF+TesuS4aYwUChpqfIDOErsfPQZvVqznMB7fbEQgM3aOijNj5CA9+Y422b9nUqD+tvi8huiz0f3X15nu/aYFRU5nME7+UHL4qwMePk6Pm8bQzJsorAGg2tONPOCF3CijlT7QRvK6VVhm1SMgBVcgSSe7d8487JZ90TOXJF0IKDpB+4r9aUKHMboYGxaKZK1YUrLZzWDNlskLoff8AT5tUx7QST2V7qwq3/dDllKMybNSCpIIpQ1yI7h8o0KTZ8ooXpIAQmg2j2QDvJ1FKiuUarWgXT2dw5iMzVl9coR6ag1RssiDur3fWA+MmrP8A+MNF3XEqywuZ4tmczXOsKHSVdgs0kWiWSr7ars6o4NdV0rlqM4fim7pkefDatHzh4+9r4YMY1b2LcoVsF30k60KQdlqUKk5+XeINY4vBQhWuZhsl8iaPUHZk09amJFtpEciqhAcxhicf4Mo1avbYbv4RxhJZicznxMfNY7CYxpFLdnCIN4UxK1jnVzMtqB14bmHEZ86kQEpHNmNcbVM1Sadm4siWmTtS3qrCoZd/Dnw1EVrJZa5lStS1AwANAaVpGX4dxPOsb1lmqE9qW3wt+DxjVbixHZbbRpZEu0bJXq5hoRXXZ3PzGfCI5YnH0WwyqXsKWS7coJ2aw0MfNm6xNlWllgB2mU8DopGY03jXSPeVa3NNmUwqTslqbNBvNDlXu5QtIc30WmkhRU5AecVLBIM6YJnaVELqqsKbWgL686c4ti7jNJM7TaBVFPZouak95rWAWKekmy2MFVbr5w/y5ZFAf9x9F5ZnhDFFsU5VsPXnesqyymmznCIupO/uAG8nujCcc44mW+YBmkhD2Je+um29NWp8tO8kdiTFU+3TNuc2Qrsy1yRB3KO/iczAcmKYY+JLPJZEcqQVJBGYINCOIIgt/wCTTJlOvJmUy2v1effAikcMNENDRICuKqQR/W6JAC7bb1cwHdoeUSGJryIlB30UQdI9KxIkLHkjlYkSOOO1joiRI4JDLc/SHbbMAqTi6DRJo6wAdwJzHzhks/TdPCnakSS1MiC6gGu8EnaypvESJAOEWMU5LyLl+9IFstdRMmlUP+XL9mlO40zbzJhdrEiQSVAt2crHIkSCBZI4YkSOMPkxIkSO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E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8488" y="4266962"/>
            <a:ext cx="5081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E" sz="1800" b="1" dirty="0">
                <a:solidFill>
                  <a:srgbClr val="05689A"/>
                </a:solidFill>
                <a:latin typeface="Tahoma" panose="020B0604030504040204" pitchFamily="34" charset="0"/>
              </a:rPr>
              <a:t>Energy Awareness Day 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IE" sz="1800" dirty="0">
                <a:solidFill>
                  <a:srgbClr val="05689A"/>
                </a:solidFill>
                <a:latin typeface="Tahoma" panose="020B0604030504040204" pitchFamily="34" charset="0"/>
              </a:rPr>
              <a:t>Energy Use in Workplace &amp; Home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IE" sz="1800" dirty="0">
                <a:solidFill>
                  <a:srgbClr val="05689A"/>
                </a:solidFill>
                <a:latin typeface="Tahoma" panose="020B0604030504040204" pitchFamily="34" charset="0"/>
              </a:rPr>
              <a:t>Lighting Displays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IE" sz="1800" dirty="0">
                <a:solidFill>
                  <a:srgbClr val="05689A"/>
                </a:solidFill>
                <a:latin typeface="Tahoma" panose="020B0604030504040204" pitchFamily="34" charset="0"/>
              </a:rPr>
              <a:t>Insulation (Wall, Attic &amp; Water Tanks)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IE" sz="1800" dirty="0">
                <a:solidFill>
                  <a:srgbClr val="05689A"/>
                </a:solidFill>
                <a:latin typeface="Tahoma" panose="020B0604030504040204" pitchFamily="34" charset="0"/>
              </a:rPr>
              <a:t>Hand-outs / Temperature Cards / Guides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IE" sz="1800" dirty="0">
                <a:solidFill>
                  <a:srgbClr val="05689A"/>
                </a:solidFill>
                <a:latin typeface="Tahoma" panose="020B0604030504040204" pitchFamily="34" charset="0"/>
              </a:rPr>
              <a:t>Grant Information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0727" y="3668233"/>
            <a:ext cx="268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E" sz="1800" dirty="0">
                <a:solidFill>
                  <a:prstClr val="white"/>
                </a:solidFill>
                <a:latin typeface="Calibri"/>
              </a:rPr>
              <a:t>University Hospital Galway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8144" y="3668233"/>
            <a:ext cx="1575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E" sz="1800" dirty="0">
                <a:solidFill>
                  <a:prstClr val="white"/>
                </a:solidFill>
                <a:latin typeface="Calibri"/>
              </a:rPr>
              <a:t>Leinster House</a:t>
            </a:r>
          </a:p>
        </p:txBody>
      </p:sp>
      <p:pic>
        <p:nvPicPr>
          <p:cNvPr id="1026" name="Picture 2" descr="C:\Users\acooke\Documents\OPW\OPW Tender 2010\OPW PUBLIC SECTOR PROGRAM\Public Sector Participants\Sligo IT\Pictures\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44216"/>
            <a:ext cx="2843808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acooke\Documents\OPW\OPW Tender 2010\OPW PUBLIC SECTOR PROGRAM\Public Sector Participants\Sligo IT\Pictures\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777" y="1944216"/>
            <a:ext cx="2843808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acooke\Documents\OPW\OPW Tender 2010\OPW PUBLIC SECTOR PROGRAM\Public Sector Participants\Sligo IT\Pictures\0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17" y="1944216"/>
            <a:ext cx="2843808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5376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874" y="1362475"/>
            <a:ext cx="5400600" cy="377608"/>
          </a:xfrm>
        </p:spPr>
        <p:txBody>
          <a:bodyPr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800" b="1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Automatic PC Power Down:</a:t>
            </a:r>
            <a:endParaRPr lang="en-IE" sz="1800" b="1" dirty="0">
              <a:solidFill>
                <a:srgbClr val="006699"/>
              </a:solidFill>
              <a:latin typeface="Tahom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82" y="1988840"/>
            <a:ext cx="796362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8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Box 43"/>
          <p:cNvSpPr txBox="1">
            <a:spLocks noChangeArrowheads="1"/>
          </p:cNvSpPr>
          <p:nvPr/>
        </p:nvSpPr>
        <p:spPr bwMode="auto">
          <a:xfrm>
            <a:off x="753482" y="1311151"/>
            <a:ext cx="72028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006699"/>
                </a:solidFill>
                <a:latin typeface="Tahoma" panose="020B0604030504040204" pitchFamily="34" charset="0"/>
              </a:rPr>
              <a:t>Staff Engagement – Annual Awards</a:t>
            </a:r>
          </a:p>
        </p:txBody>
      </p:sp>
      <p:sp>
        <p:nvSpPr>
          <p:cNvPr id="3" name="AutoShape 5" descr="data:image/jpeg;base64,/9j/4AAQSkZJRgABAQAAAQABAAD/2wCEAAkGBhQSEBMUEhQTFBQWGBYWFxQVFBcUFBQXHBUVFBQVFxYXGyYeFxwlGRcUHzsgJCcqLCwsFx4xNjAqNSYrLCoBCQoKDgwOGA8PGikcHBwpKSkpKSkpKSkpKSkpKSksKSkpKSksLCksKSksKSkpLCkpKSkpLCkpKSwsKSkpLCkpKf/AABEIAHgAeAMBIgACEQEDEQH/xAAcAAACAwEBAQEAAAAAAAAAAAAFBgAEBwEDAgj/xAA/EAACAAMFBAcHAQYGAwAAAAABAgADEQQFBiExEkFhcQcTIlFygbEjJDKRocHRQhQ0YrLw8TNDUmOS4RaCwv/EABkBAAMBAQEAAAAAAAAAAAAAAAIDBAEABf/EACIRAAICAgICAgMAAAAAAAAAAAABAhEDMRIhQXEiMgQTUf/aAAwDAQACEQMRAD8A9sQS6CX4o8LmHt25GCWKpVEl+MRQuIe8HkYnQyYt7Htn+L4ju4xavEdka/SK8w+8PkfiO/jFi8h2R+Y0SCX0OsDU+KLNvtqS17RFToBmT5Qvm9mJ7Ap9T+BBINJsdL8HZleH7CBIP9ZQP6t5lDNd3poK6eQyitaHEsigHLtescF+sY7k/eV5RqNyfC0YtYL2CnaUsrDTf5EHzjT8DYlWerIaCaBWg0Yf6l/EBLdhKNIZZS6cxCR0kr7dPD94eZeq8xCT0kL7eX4f/qOxg5QVYZfvNn5n0jSr4FJJ5faM+u2X71Z+ZjRb8X2J8P2jpbMg+mZKswkvXvMSKsknrHHExIJgx0ahjaRSVLP8YgLh4e9eRhq6QZNLOh/3FhZwutbZ5N6RgT0Lc6UBaZmQ+I7+MVcWXsJMsAULt8Ipu3sYJWtaWucP4zoIQsW2vrLU+tFoo8hn9axqBirYJnTyxLMSSYkl8+6PNoiwY4arI3Yyr+YEzLOWmATDQE6AiPi77cagGp4a/SHG5cGzbW22qkBcyTlXgICToOKsA3vdKSpiogYAhWDE1JBH94sM7SHWbKNHXtAj66eeW+DuJLsdJu3MFAoAGRFKDSEqdeXb7hXSMi+SNkqN0wnfq2yTLmLkwNJi/wClqeh1H/UL/SMvvCeEfzQl4OxT+x2lXzMomkxRvWuZHEajzh3x9MV58p5bBkdEZWGhBORjYqifKVbpl++Wf/2jQr6X2Z5faEW6U99kcm+0Pl9/4Z5faMewY6ZlTyAHag3xI67dtuf5iRrOjo1TpGl+5g9zp6wn4RFbaOTekPHSQvuJ8afzQl4IHv68m9I17C8C1f03q7XaSSaKzHu0jMLVaSzsx1YknzNY0rpSldXPtQByOyfmVqIywwSRkHSO1j2s9naYwVAWY5AAVJMcsdjeYwVFLE5ACNXwZcD2AdY9laZMP6wQdgdwG7nAzmooox43NncE9Ex7M21Gncg+5jXrusSSkCooAGgECbsvxJy1Wqnep1EWLwvbqlqBU08qxNz8sqcHpHxf10JPVldQa/PmI/POOMPmyWkr+k5qeHdG0SsTvMYhp1llncu2Ns+VYWOki5ntEgudkvKBcMujKPiyOhjISqXs6cbh6Mqss3KkM+HrezoJTGvVt2a7gWqR88/MwnWZ6Ghhiw8T+0p/EM+Pf9YqfRE1yiaXdCe/SPC32h0xCaS25QnXP+/SfC3qIbsRtRDygXsTH6sycTqs3P8AMcjs2YNtiNK/mORrMWjY+kd/cW8SfzQlYKf39OTfyw2dIk33JvEvqITsHzaW1PP0jnsPwL3STK25tsG8EHnShjLgN0azi5gLRaiRXM5byKZ68Kxlz2cq1TodDBWdBD1gO6usl7S02wDDdYsLWiZQzrRaFoTVEqEIqKAbNNwpXjCr0a2kpMKHfQxtNjnALUkUiOV82enBfAUhdj2aajhiVLAEMM6HTOudO+Ge9LAJuWemQBpX6QGvy19bPRFpQkVJOetRQeUHLXMZSpFK7IOfAQCrsY0+hdXo+lMzM0sbTAgivZoV2SSvfQa0rHpetzS7PYpirWgQ1qa5UodYY7LfgcEaMNVOohdxvah+zTFBptCnkSKn5VgnXQKT7tUfnmdI2StdSKwcuKZsTJZbQkZ91cooX6VNoIl5qtFB3a7jvGcW7I4bZHD7/wBoreiFrto1O5f36V4D6iGnFDeyblChh162uSTr1efPKGfF8ykluUC9k60zKy2Z84kUJdqJr5xINgrRsmPp9bGfEvrCjheZS1oeP2g7jWfWynxD1hZw+9LSh4/aBDegZjaQ02dP2FYttfpI4ag6wgWiyTFqro6+JSKRqV4NS1zDxjyt88UpQceME+gYzoRsI3iwtCoTqCAd9cjSvlGy2ObNaSC2a0rlnXKor5ekZPaMPhZqzJPZIYHZ3a504UjQLlv2kognu8jX+vnE2deUej+Nku0UbXeYeasxGKzFOjAr8wYaLJag4V57FyMwqg7IPIamPWzXartt0Brwg1JsJA3UH0hMe0WtxWwPMszz2Dqpl9zkgN/x1pzhY6RaJYypJLTGVRyrU+kPVsmhBQnv/wC4yTHdpmT7QAgLIoNAKmufabLyz4xsFchOSfxM+LlXNIPYeu9mZag0yr+PSDGH+j20WpgXXqlr8T7Ry4KdfoOMM183LLsjLKl1oNmpPxMxzLH8bou2eXOXFFu4D76nhPrDBjN/YPyhcw+3vieGDeNX9g3KBexcfqzIpcylfOJFWfaAAR31iQ3iAmaviqdWznmIA3NMpPXmPSCGIptZJ5iF+TesuS4aYwUChpqfIDOErsfPQZvVqznMB7fbEQgM3aOijNj5CA9+Y422b9nUqD+tvi8huiz0f3X15nu/aYFRU5nME7+UHL4qwMePk6Pm8bQzJsorAGg2tONPOCF3CijlT7QRvK6VVhm1SMgBVcgSSe7d8487JZ90TOXJF0IKDpB+4r9aUKHMboYGxaKZK1YUrLZzWDNlskLoff8AT5tUx7QST2V7qwq3/dDllKMybNSCpIIpQ1yI7h8o0KTZ8ooXpIAQmg2j2QDvJ1FKiuUarWgXT2dw5iMzVl9coR6ag1RssiDur3fWA+MmrP8A+MNF3XEqywuZ4tmczXOsKHSVdgs0kWiWSr7ars6o4NdV0rlqM4fim7pkefDatHzh4+9r4YMY1b2LcoVsF30k60KQdlqUKk5+XeINY4vBQhWuZhsl8iaPUHZk09amJFtpEciqhAcxhicf4Mo1avbYbv4RxhJZicznxMfNY7CYxpFLdnCIN4UxK1jnVzMtqB14bmHEZ86kQEpHNmNcbVM1Sadm4siWmTtS3qrCoZd/Dnw1EVrJZa5lStS1AwANAaVpGX4dxPOsb1lmqE9qW3wt+DxjVbixHZbbRpZEu0bJXq5hoRXXZ3PzGfCI5YnH0WwyqXsKWS7coJ2aw0MfNm6xNlWllgB2mU8DopGY03jXSPeVa3NNmUwqTslqbNBvNDlXu5QtIc30WmkhRU5AecVLBIM6YJnaVELqqsKbWgL686c4ti7jNJM7TaBVFPZouak95rWAWKekmy2MFVbr5w/y5ZFAf9x9F5ZnhDFFsU5VsPXnesqyymmznCIupO/uAG8nujCcc44mW+YBmkhD2Je+um29NWp8tO8kdiTFU+3TNuc2Qrsy1yRB3KO/iczAcmKYY+JLPJZEcqQVJBGYINCOIIgt/wCTTJlOvJmUy2v1effAikcMNENDRICuKqQR/W6JAC7bb1cwHdoeUSGJryIlB30UQdI9KxIkLHkjlYkSOOO1joiRI4JDLc/SHbbMAqTi6DRJo6wAdwJzHzhks/TdPCnakSS1MiC6gGu8EnaypvESJAOEWMU5LyLl+9IFstdRMmlUP+XL9mlO40zbzJhdrEiQSVAt2crHIkSCBZI4YkSOMPkxIkSO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E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407" y="2235403"/>
            <a:ext cx="454367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IE" sz="1800" dirty="0" smtClean="0">
                <a:solidFill>
                  <a:srgbClr val="006699"/>
                </a:solidFill>
                <a:latin typeface="Tahoma" panose="020B0604030504040204" pitchFamily="34" charset="0"/>
              </a:rPr>
              <a:t>Regional and National </a:t>
            </a:r>
            <a:r>
              <a:rPr lang="en-IE" sz="1800" dirty="0">
                <a:solidFill>
                  <a:srgbClr val="006699"/>
                </a:solidFill>
                <a:latin typeface="Tahoma" panose="020B0604030504040204" pitchFamily="34" charset="0"/>
              </a:rPr>
              <a:t>Awards Programme for best performing buildings.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E" sz="1800" dirty="0">
              <a:solidFill>
                <a:srgbClr val="006699"/>
              </a:solidFill>
              <a:latin typeface="Tahoma" panose="020B060403050404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IE" sz="1800" dirty="0" smtClean="0">
                <a:solidFill>
                  <a:srgbClr val="006699"/>
                </a:solidFill>
                <a:latin typeface="Tahoma" panose="020B0604030504040204" pitchFamily="34" charset="0"/>
              </a:rPr>
              <a:t>Awards for different categories: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IE" sz="1800" dirty="0" smtClean="0">
              <a:solidFill>
                <a:srgbClr val="006699"/>
              </a:solidFill>
              <a:latin typeface="Tahoma" panose="020B0604030504040204" pitchFamily="34" charset="0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IE" sz="1800" dirty="0" smtClean="0">
                <a:solidFill>
                  <a:srgbClr val="006699"/>
                </a:solidFill>
                <a:latin typeface="Tahoma" panose="020B0604030504040204" pitchFamily="34" charset="0"/>
              </a:rPr>
              <a:t>Best Naturally Ventilated Building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IE" sz="1800" dirty="0" smtClean="0">
                <a:solidFill>
                  <a:srgbClr val="006699"/>
                </a:solidFill>
                <a:latin typeface="Tahoma" panose="020B0604030504040204" pitchFamily="34" charset="0"/>
              </a:rPr>
              <a:t>Best Air Conditioned Building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IE" sz="1800" dirty="0" smtClean="0">
                <a:solidFill>
                  <a:srgbClr val="006699"/>
                </a:solidFill>
                <a:latin typeface="Tahoma" panose="020B0604030504040204" pitchFamily="34" charset="0"/>
              </a:rPr>
              <a:t>Best Energy </a:t>
            </a:r>
            <a:r>
              <a:rPr lang="en-IE" sz="1800" dirty="0" smtClean="0">
                <a:solidFill>
                  <a:srgbClr val="006699"/>
                </a:solidFill>
                <a:latin typeface="Tahoma" panose="020B0604030504040204" pitchFamily="34" charset="0"/>
              </a:rPr>
              <a:t>Team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IE" sz="1800" dirty="0" smtClean="0">
                <a:solidFill>
                  <a:srgbClr val="006699"/>
                </a:solidFill>
                <a:latin typeface="Tahoma" panose="020B0604030504040204" pitchFamily="34" charset="0"/>
              </a:rPr>
              <a:t>Outstanding Achievement</a:t>
            </a:r>
            <a:endParaRPr lang="en-IE" sz="1800" dirty="0" smtClean="0">
              <a:solidFill>
                <a:srgbClr val="006699"/>
              </a:solidFill>
              <a:latin typeface="Tahoma" panose="020B0604030504040204" pitchFamily="34" charset="0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IE" sz="1800" dirty="0">
              <a:solidFill>
                <a:srgbClr val="006699"/>
              </a:solidFill>
              <a:latin typeface="Tahoma" panose="020B0604030504040204" pitchFamily="34" charset="0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</a:pPr>
            <a:endParaRPr lang="en-IE" sz="16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E" sz="1800" dirty="0">
                <a:solidFill>
                  <a:srgbClr val="4F81BD"/>
                </a:solidFill>
                <a:latin typeface="Calibri"/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013648"/>
            <a:ext cx="2562137" cy="2279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860032" y="4283804"/>
            <a:ext cx="364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6699"/>
                </a:solidFill>
                <a:latin typeface="Tahoma" panose="020B0604030504040204" pitchFamily="34" charset="0"/>
              </a:rPr>
              <a:t>Leinster Best Energy </a:t>
            </a:r>
            <a:r>
              <a:rPr lang="en-GB" sz="1200" dirty="0" smtClean="0">
                <a:solidFill>
                  <a:srgbClr val="006699"/>
                </a:solidFill>
                <a:latin typeface="Tahoma" panose="020B0604030504040204" pitchFamily="34" charset="0"/>
              </a:rPr>
              <a:t>Team</a:t>
            </a:r>
            <a:endParaRPr lang="en-GB" sz="1200" dirty="0">
              <a:solidFill>
                <a:srgbClr val="006699"/>
              </a:solidFill>
              <a:latin typeface="Tahoma" panose="020B0604030504040204" pitchFamily="34" charset="0"/>
            </a:endParaRPr>
          </a:p>
        </p:txBody>
      </p:sp>
      <p:pic>
        <p:nvPicPr>
          <p:cNvPr id="12" name="Picture 11" descr="http://www.cnrg.ie/images/portfolio/prison_servic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8"/>
          <a:stretch/>
        </p:blipFill>
        <p:spPr bwMode="auto">
          <a:xfrm>
            <a:off x="5580112" y="4683417"/>
            <a:ext cx="2562137" cy="1553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417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556792"/>
            <a:ext cx="3885940" cy="1143000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altLang="en-US" sz="2400" b="1" dirty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Engagement = Savings</a:t>
            </a:r>
            <a:endParaRPr lang="en-GB" altLang="en-US" sz="2400" b="1" dirty="0">
              <a:solidFill>
                <a:srgbClr val="006699"/>
              </a:solidFill>
              <a:latin typeface="Tahom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2286744"/>
            <a:ext cx="7416824" cy="3950568"/>
          </a:xfrm>
          <a:prstGeom prst="rect">
            <a:avLst/>
          </a:prstGeo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en-US" sz="1800" b="1" dirty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</a:rPr>
              <a:t>Level of Engagement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altLang="en-US" sz="2000" b="1" dirty="0" smtClean="0">
              <a:solidFill>
                <a:srgbClr val="006699"/>
              </a:solidFill>
              <a:latin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800" b="1" dirty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</a:rPr>
              <a:t>Excellent:  </a:t>
            </a:r>
            <a:r>
              <a:rPr lang="en-GB" altLang="en-US" sz="1800" dirty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</a:rPr>
              <a:t>Full support from management, appropriate and proactive Energy Officer and team, good response to the programme, taking their own initiative in energy savings.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800" b="1" dirty="0">
              <a:solidFill>
                <a:srgbClr val="006699"/>
              </a:solidFill>
              <a:latin typeface="Tahoma" panose="020B0604030504040204" pitchFamily="34" charset="0"/>
              <a:ea typeface="ＭＳ Ｐゴシック" pitchFamily="34" charset="-128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800" b="1" dirty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</a:rPr>
              <a:t>Good: </a:t>
            </a:r>
            <a:r>
              <a:rPr lang="en-GB" altLang="en-US" sz="1800" dirty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</a:rPr>
              <a:t>Good support from management, energy manager and team, medium/good response to the programme.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800" b="1" dirty="0">
              <a:solidFill>
                <a:srgbClr val="006699"/>
              </a:solidFill>
              <a:latin typeface="Tahoma" panose="020B0604030504040204" pitchFamily="34" charset="0"/>
              <a:ea typeface="ＭＳ Ｐゴシック" pitchFamily="34" charset="-128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800" b="1" dirty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</a:rPr>
              <a:t>Fair: </a:t>
            </a:r>
            <a:r>
              <a:rPr lang="en-GB" altLang="en-US" sz="1800" dirty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</a:rPr>
              <a:t>Reasonable support from energy manager and team, medium/fair response to the programme.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0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412776"/>
            <a:ext cx="7772400" cy="1143000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altLang="en-US" sz="2400" b="1" dirty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Levels of Engagement:</a:t>
            </a:r>
            <a:endParaRPr lang="en-GB" altLang="en-US" sz="2400" b="1" dirty="0">
              <a:solidFill>
                <a:srgbClr val="006699"/>
              </a:solidFill>
              <a:latin typeface="Tahom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686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00" y="1844824"/>
            <a:ext cx="6480199" cy="422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874" y="1438341"/>
            <a:ext cx="5346594" cy="321469"/>
          </a:xfrm>
        </p:spPr>
        <p:txBody>
          <a:bodyPr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Display Energy Certs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42" y="2060848"/>
            <a:ext cx="8078215" cy="378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344191"/>
            <a:ext cx="5328592" cy="428625"/>
          </a:xfrm>
        </p:spPr>
        <p:txBody>
          <a:bodyPr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400" b="1" dirty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Summary of </a:t>
            </a:r>
            <a:r>
              <a:rPr lang="en-IE" sz="2400" b="1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Results (2017)</a:t>
            </a:r>
            <a:endParaRPr lang="en-IE" sz="2400" b="1" dirty="0">
              <a:solidFill>
                <a:srgbClr val="006699"/>
              </a:solidFill>
              <a:latin typeface="Tahom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972888"/>
              </p:ext>
            </p:extLst>
          </p:nvPr>
        </p:nvGraphicFramePr>
        <p:xfrm>
          <a:off x="1462147" y="2420888"/>
          <a:ext cx="6264299" cy="2875619"/>
        </p:xfrm>
        <a:graphic>
          <a:graphicData uri="http://schemas.openxmlformats.org/drawingml/2006/table">
            <a:tbl>
              <a:tblPr/>
              <a:tblGrid>
                <a:gridCol w="4275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5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Particulars</a:t>
                      </a:r>
                      <a:endParaRPr kumimoji="0" lang="en-GB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Saving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6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Average Annual Energy Savings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18.1%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1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Annual Cost Savings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&gt;</a:t>
                      </a:r>
                      <a:r>
                        <a:rPr kumimoji="0" lang="en-I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€6M/annum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1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Total Annual Energy Savings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55.56 GWh 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2159" y="1268760"/>
            <a:ext cx="2379681" cy="576064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400" b="1" dirty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Our Clients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9632" y="2204864"/>
            <a:ext cx="7162800" cy="35052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en-GB" altLang="en-US" sz="2000" dirty="0" smtClean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GB" altLang="en-US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OPW provides a central service in terms of technical expertise and management of buildings </a:t>
            </a:r>
          </a:p>
          <a:p>
            <a:pPr eaLnBrk="1" hangingPunct="1">
              <a:defRPr/>
            </a:pPr>
            <a:endParaRPr lang="en-GB" altLang="en-US" sz="2000" dirty="0" smtClean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GB" altLang="en-US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Work closely with all our customers on a day to day basis.</a:t>
            </a:r>
          </a:p>
          <a:p>
            <a:pPr eaLnBrk="1" hangingPunct="1">
              <a:defRPr/>
            </a:pPr>
            <a:endParaRPr lang="en-GB" altLang="en-US" sz="2000" dirty="0" smtClean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GB" altLang="en-US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OPW owns/leases the properties on behalf of the State</a:t>
            </a:r>
          </a:p>
          <a:p>
            <a:pPr eaLnBrk="1" hangingPunct="1">
              <a:defRPr/>
            </a:pPr>
            <a:endParaRPr lang="en-GB" altLang="en-US" sz="2000" dirty="0" smtClean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GB" altLang="en-US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Individual occupying Departments pay for Energy</a:t>
            </a:r>
          </a:p>
          <a:p>
            <a:pPr eaLnBrk="1" hangingPunct="1">
              <a:buFontTx/>
              <a:buNone/>
              <a:defRPr/>
            </a:pPr>
            <a:endParaRPr lang="en-GB" altLang="en-US" sz="1800" dirty="0" smtClean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128792" cy="428625"/>
          </a:xfrm>
        </p:spPr>
        <p:txBody>
          <a:bodyPr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400" b="1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Public Sector Programme</a:t>
            </a:r>
            <a:endParaRPr lang="en-IE" sz="2400" b="1" dirty="0">
              <a:solidFill>
                <a:srgbClr val="006699"/>
              </a:solidFill>
              <a:latin typeface="Tahom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43608" y="1957323"/>
            <a:ext cx="7344816" cy="387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</a:rPr>
              <a:t>Launched in 2014 with €9M funding from DCCAE</a:t>
            </a: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solidFill>
                <a:srgbClr val="006699"/>
              </a:solidFill>
              <a:latin typeface="Tahoma" panose="020B0604030504040204" pitchFamily="34" charset="0"/>
              <a:ea typeface="ＭＳ Ｐゴシック" pitchFamily="34" charset="-128"/>
            </a:endParaRP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</a:rPr>
              <a:t>Same fundamental principles as Central Gov Programme but specifically tailored for different organisations</a:t>
            </a: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2000" dirty="0" smtClean="0">
              <a:solidFill>
                <a:srgbClr val="006699"/>
              </a:solidFill>
              <a:latin typeface="Tahoma" panose="020B0604030504040204" pitchFamily="34" charset="0"/>
              <a:ea typeface="ＭＳ Ｐゴシック" pitchFamily="34" charset="-128"/>
            </a:endParaRP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</a:rPr>
              <a:t>Open to all Public Sector Organisations meeting minimum energy usage criteria</a:t>
            </a: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solidFill>
                <a:srgbClr val="006699"/>
              </a:solidFill>
              <a:latin typeface="Tahoma" panose="020B0604030504040204" pitchFamily="34" charset="0"/>
              <a:ea typeface="ＭＳ Ｐゴシック" pitchFamily="34" charset="-128"/>
            </a:endParaRP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</a:rPr>
              <a:t>Campaign is now underway in:</a:t>
            </a:r>
          </a:p>
          <a:p>
            <a:pPr marL="1257300" lvl="2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altLang="en-US" dirty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</a:rPr>
              <a:t>15 Large </a:t>
            </a:r>
            <a:r>
              <a:rPr lang="en-IE" altLang="en-US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</a:rPr>
              <a:t>Acute Care Hospitals</a:t>
            </a:r>
          </a:p>
          <a:p>
            <a:pPr marL="1257300" lvl="2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altLang="en-US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</a:rPr>
              <a:t>9 Third Level Campuses</a:t>
            </a:r>
          </a:p>
          <a:p>
            <a:pPr marL="1257300" lvl="2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altLang="en-US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</a:rPr>
              <a:t>15 </a:t>
            </a:r>
            <a:r>
              <a:rPr lang="en-IE" altLang="en-US" dirty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</a:rPr>
              <a:t>Local </a:t>
            </a:r>
            <a:r>
              <a:rPr lang="en-IE" altLang="en-US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</a:rPr>
              <a:t>Authority HQ Buildings</a:t>
            </a:r>
          </a:p>
          <a:p>
            <a:pPr marL="1257300" lvl="2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altLang="en-US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</a:rPr>
              <a:t>9 </a:t>
            </a:r>
            <a:r>
              <a:rPr lang="en-IE" altLang="en-US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</a:rPr>
              <a:t>Prisons</a:t>
            </a:r>
          </a:p>
          <a:p>
            <a:pPr marL="1257300" lvl="2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altLang="en-US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</a:rPr>
              <a:t>Various HSE </a:t>
            </a:r>
            <a:r>
              <a:rPr lang="en-IE" altLang="en-US" dirty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</a:rPr>
              <a:t>Estates buildings</a:t>
            </a:r>
            <a:endParaRPr lang="en-GB" altLang="en-US" dirty="0">
              <a:solidFill>
                <a:srgbClr val="006699"/>
              </a:solidFill>
              <a:latin typeface="Tahoma" panose="020B060403050404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3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632848" cy="428625"/>
          </a:xfrm>
        </p:spPr>
        <p:txBody>
          <a:bodyPr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400" b="1" dirty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Summary of </a:t>
            </a:r>
            <a:r>
              <a:rPr lang="en-IE" sz="2400" b="1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Results – Public Sector Programme</a:t>
            </a:r>
            <a:endParaRPr lang="en-IE" sz="2400" b="1" dirty="0">
              <a:solidFill>
                <a:srgbClr val="006699"/>
              </a:solidFill>
              <a:latin typeface="Tahom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9" name="Group 5"/>
          <p:cNvGraphicFramePr>
            <a:graphicFrameLocks noGrp="1"/>
          </p:cNvGraphicFramePr>
          <p:nvPr>
            <p:extLst/>
          </p:nvPr>
        </p:nvGraphicFramePr>
        <p:xfrm>
          <a:off x="1331640" y="2076375"/>
          <a:ext cx="6696744" cy="4241015"/>
        </p:xfrm>
        <a:graphic>
          <a:graphicData uri="http://schemas.openxmlformats.org/drawingml/2006/table">
            <a:tbl>
              <a:tblPr/>
              <a:tblGrid>
                <a:gridCol w="4571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4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Particulars</a:t>
                      </a:r>
                      <a:endParaRPr kumimoji="0" lang="en-GB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Saving</a:t>
                      </a:r>
                      <a:endParaRPr kumimoji="0" lang="en-GB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6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Overall Average Savings (</a:t>
                      </a:r>
                      <a:r>
                        <a:rPr kumimoji="0" lang="en-I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2017)</a:t>
                      </a:r>
                      <a:endParaRPr kumimoji="0" lang="en-GB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8.3%</a:t>
                      </a:r>
                      <a:endParaRPr kumimoji="0" lang="en-GB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9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Higher Education Campuses (5 No)</a:t>
                      </a:r>
                      <a:endParaRPr kumimoji="0" lang="en-GB" alt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11.6%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9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Acute Care Hospitals </a:t>
                      </a: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(5 </a:t>
                      </a: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No.)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7.2%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Prisons (2 No.)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5.1%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942686"/>
                  </a:ext>
                </a:extLst>
              </a:tr>
              <a:tr h="605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Local Authority Buildings (8 No.)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6.3%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029009"/>
                  </a:ext>
                </a:extLst>
              </a:tr>
              <a:tr h="605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EPA Laboratories (5 No.)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11.7%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9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70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6408712" cy="681509"/>
          </a:xfrm>
        </p:spPr>
        <p:txBody>
          <a:bodyPr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0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2) Energy Audits &amp; Energy Retrofit Projects</a:t>
            </a:r>
            <a:br>
              <a:rPr lang="en-IE" sz="20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</a:br>
            <a:r>
              <a:rPr lang="en-IE" sz="20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     </a:t>
            </a:r>
            <a:r>
              <a:rPr lang="en-IE" sz="2000" b="1" i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(The Next 10%)</a:t>
            </a:r>
            <a:endParaRPr lang="en-IE" sz="2000" b="1" i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682" y="2309758"/>
            <a:ext cx="1679876" cy="2411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041" y="2780929"/>
            <a:ext cx="1679876" cy="2353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3515479"/>
            <a:ext cx="1734398" cy="232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0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9222" y="1286680"/>
            <a:ext cx="5022558" cy="566328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Energy Audits – Why are they required?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84902" y="2204864"/>
            <a:ext cx="7018789" cy="3798421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GB" altLang="en-US" sz="15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IE" altLang="en-US" sz="2600" dirty="0">
                <a:solidFill>
                  <a:srgbClr val="006699"/>
                </a:solidFill>
                <a:latin typeface="Tahoma" panose="020B0604030504040204" pitchFamily="34" charset="0"/>
              </a:rPr>
              <a:t>EU Energy Efficiency Directive identifies measures that are required to be introduced by member states in order for the EU to meet its energy efficiency and emissions targets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IE" altLang="en-US" sz="2600" dirty="0">
              <a:solidFill>
                <a:srgbClr val="006699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600" dirty="0">
                <a:solidFill>
                  <a:srgbClr val="006699"/>
                </a:solidFill>
                <a:latin typeface="Tahoma" panose="020B0604030504040204" pitchFamily="34" charset="0"/>
              </a:rPr>
              <a:t>Transposed to Irish Law under SI 426/2014.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altLang="en-US" sz="2600" dirty="0">
              <a:solidFill>
                <a:srgbClr val="006699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IE" altLang="en-US" sz="2600" dirty="0">
                <a:solidFill>
                  <a:srgbClr val="006699"/>
                </a:solidFill>
                <a:latin typeface="Tahoma" panose="020B0604030504040204" pitchFamily="34" charset="0"/>
              </a:rPr>
              <a:t>Energy Audits required for all public bodies with individual buildings with a total useful floor area of more than 500m2 or an annual energy spend of more than €35,000</a:t>
            </a:r>
          </a:p>
          <a:p>
            <a:pPr eaLnBrk="1" hangingPunct="1">
              <a:lnSpc>
                <a:spcPct val="90000"/>
              </a:lnSpc>
              <a:defRPr/>
            </a:pPr>
            <a:endParaRPr lang="en-IE" altLang="en-US" sz="2600" dirty="0">
              <a:solidFill>
                <a:srgbClr val="006699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IE" altLang="en-US" sz="2600" dirty="0">
                <a:solidFill>
                  <a:srgbClr val="006699"/>
                </a:solidFill>
                <a:latin typeface="Tahoma" panose="020B0604030504040204" pitchFamily="34" charset="0"/>
              </a:rPr>
              <a:t>All Central Government buildings participating in </a:t>
            </a:r>
            <a:r>
              <a:rPr lang="en-IE" altLang="en-US" sz="2600" i="1" dirty="0">
                <a:solidFill>
                  <a:srgbClr val="006699"/>
                </a:solidFill>
                <a:latin typeface="Tahoma" panose="020B0604030504040204" pitchFamily="34" charset="0"/>
              </a:rPr>
              <a:t>OP@W</a:t>
            </a:r>
            <a:r>
              <a:rPr lang="en-IE" altLang="en-US" sz="2600" dirty="0">
                <a:solidFill>
                  <a:srgbClr val="006699"/>
                </a:solidFill>
                <a:latin typeface="Tahoma" panose="020B0604030504040204" pitchFamily="34" charset="0"/>
              </a:rPr>
              <a:t> will have an Energy Audit carried out.</a:t>
            </a:r>
            <a:endParaRPr lang="en-GB" altLang="en-US" sz="2600" dirty="0">
              <a:solidFill>
                <a:srgbClr val="006699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altLang="en-US" sz="16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51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1280042"/>
            <a:ext cx="6156684" cy="566328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Energy Audit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348880"/>
            <a:ext cx="5794303" cy="391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6093" y="1290624"/>
            <a:ext cx="6156684" cy="566328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Energy Audit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995" y="2276872"/>
            <a:ext cx="5894604" cy="38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43608" y="2852936"/>
            <a:ext cx="4374486" cy="207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IE" altLang="en-US" sz="18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Site Energy Consumption &amp; Spend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IE" altLang="en-US" sz="18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IE" altLang="en-US" sz="18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Energy Consumption Benchmarking</a:t>
            </a:r>
          </a:p>
          <a:p>
            <a:pPr eaLnBrk="1" hangingPunct="1">
              <a:lnSpc>
                <a:spcPct val="90000"/>
              </a:lnSpc>
              <a:defRPr/>
            </a:pPr>
            <a:endParaRPr lang="en-IE" altLang="en-US" sz="18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IE" altLang="en-US" sz="18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Electricity Usage Analysis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IE" altLang="en-US" sz="18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IE" altLang="en-US" sz="18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Thermal Usage Analysis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altLang="en-US" sz="18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7446" y="1349785"/>
            <a:ext cx="5022558" cy="566328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Energy Usage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004" y="2852936"/>
            <a:ext cx="3287650" cy="243491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226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646" y="1860749"/>
            <a:ext cx="2993222" cy="14041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717032"/>
            <a:ext cx="2639199" cy="25187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934" y="4437112"/>
            <a:ext cx="2808312" cy="13519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586" y="1862827"/>
            <a:ext cx="4053008" cy="22142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43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43608" y="2375712"/>
            <a:ext cx="5868652" cy="370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en-IE" altLang="en-US" sz="15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IE" altLang="en-US" sz="15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Staff Campaign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IE" altLang="en-US" sz="15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Building Management Systems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IE" altLang="en-US" sz="15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Boiler Analysis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IE" altLang="en-US" sz="15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Flue Gas Analysis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IE" altLang="en-US" sz="15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Pumps and Heating Distribution System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IE" altLang="en-US" sz="15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Heating, Ventilation &amp; Air Conditioning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IE" altLang="en-US" sz="15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Domestic Hot Water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IE" altLang="en-US" sz="15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Chillers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IE" altLang="en-US" sz="15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Lighting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IE" altLang="en-US" sz="15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ICT &amp; Comms Rooms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IE" altLang="en-US" sz="15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Catering and Tea Stations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IE" altLang="en-US" sz="15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altLang="en-US" sz="15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345107"/>
            <a:ext cx="5022558" cy="566328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Energy Management Review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2414532"/>
            <a:ext cx="1818899" cy="28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0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37910" y="2108976"/>
            <a:ext cx="4374486" cy="207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en-IE" altLang="en-US" sz="15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IE" altLang="en-US" sz="15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Server Rooms and Comms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IE" altLang="en-US" sz="15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Office IT (PC’s, Copiers, Printers)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IE" altLang="en-US" sz="15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Building Fabric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IE" altLang="en-US" sz="15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Maintenance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IE" altLang="en-US" sz="15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Elevators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IE" altLang="en-US" sz="15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IE" altLang="en-US" sz="15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altLang="en-US" sz="15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3874" y="1403677"/>
            <a:ext cx="5022558" cy="566328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Energy Management Review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3212976"/>
            <a:ext cx="5222724" cy="266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89722"/>
            <a:ext cx="7056784" cy="377608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IE" sz="1800" b="1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  <a:t/>
            </a:r>
            <a:br>
              <a:rPr lang="en-IE" sz="1800" b="1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</a:br>
            <a:r>
              <a:rPr lang="en-IE" altLang="en-US" sz="1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EU Energy </a:t>
            </a:r>
            <a:r>
              <a:rPr lang="en-IE" altLang="en-US" sz="18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Strategy 2020 </a:t>
            </a:r>
            <a:r>
              <a:rPr lang="en-IE" altLang="en-US" sz="1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- The 20:20:20 Targets: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14862" y="2708920"/>
            <a:ext cx="703808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E" altLang="en-US" sz="2400" b="1" dirty="0" smtClean="0">
                <a:solidFill>
                  <a:srgbClr val="006699"/>
                </a:solidFill>
                <a:latin typeface="Tahoma" panose="020B0604030504040204" pitchFamily="34" charset="0"/>
              </a:rPr>
              <a:t>Reduce </a:t>
            </a:r>
            <a:r>
              <a:rPr lang="en-IE" altLang="en-US" sz="2400" b="1" dirty="0">
                <a:solidFill>
                  <a:srgbClr val="006699"/>
                </a:solidFill>
                <a:latin typeface="Tahoma" panose="020B0604030504040204" pitchFamily="34" charset="0"/>
              </a:rPr>
              <a:t>Greenhouse Gas Levels by 20%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E" altLang="en-US" sz="2400" b="1" dirty="0" smtClean="0">
                <a:solidFill>
                  <a:srgbClr val="006699"/>
                </a:solidFill>
                <a:latin typeface="Tahoma" panose="020B0604030504040204" pitchFamily="34" charset="0"/>
              </a:rPr>
              <a:t>Increase </a:t>
            </a:r>
            <a:r>
              <a:rPr lang="en-IE" altLang="en-US" sz="2400" b="1" dirty="0">
                <a:solidFill>
                  <a:srgbClr val="006699"/>
                </a:solidFill>
                <a:latin typeface="Tahoma" panose="020B0604030504040204" pitchFamily="34" charset="0"/>
              </a:rPr>
              <a:t>share of Renewables to 20%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dirty="0">
                <a:solidFill>
                  <a:srgbClr val="006699"/>
                </a:solidFill>
                <a:latin typeface="Tahoma" panose="020B0604030504040204" pitchFamily="34" charset="0"/>
              </a:rPr>
              <a:t>Ireland </a:t>
            </a: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Target </a:t>
            </a:r>
            <a:r>
              <a:rPr lang="en-IE" altLang="en-US" sz="2400" dirty="0">
                <a:solidFill>
                  <a:srgbClr val="006699"/>
                </a:solidFill>
                <a:latin typeface="Tahoma" panose="020B0604030504040204" pitchFamily="34" charset="0"/>
              </a:rPr>
              <a:t>= 16%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E" altLang="en-US" sz="2400" b="1" dirty="0" smtClean="0">
                <a:solidFill>
                  <a:srgbClr val="006699"/>
                </a:solidFill>
                <a:latin typeface="Tahoma" panose="020B0604030504040204" pitchFamily="34" charset="0"/>
              </a:rPr>
              <a:t>Improve </a:t>
            </a:r>
            <a:r>
              <a:rPr lang="en-IE" altLang="en-US" sz="2400" b="1" dirty="0">
                <a:solidFill>
                  <a:srgbClr val="006699"/>
                </a:solidFill>
                <a:latin typeface="Tahoma" panose="020B0604030504040204" pitchFamily="34" charset="0"/>
              </a:rPr>
              <a:t>Energy Efficiency by 20%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dirty="0">
                <a:solidFill>
                  <a:srgbClr val="006699"/>
                </a:solidFill>
                <a:latin typeface="Tahoma" panose="020B0604030504040204" pitchFamily="34" charset="0"/>
              </a:rPr>
              <a:t>33% Target in Public </a:t>
            </a: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Sector!</a:t>
            </a:r>
            <a:endParaRPr lang="en-IE" altLang="en-US" sz="2400" dirty="0">
              <a:solidFill>
                <a:srgbClr val="00669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8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2794" y="1404068"/>
            <a:ext cx="6156684" cy="566328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Energy Audit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934" y="2089075"/>
            <a:ext cx="6534726" cy="406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299693"/>
            <a:ext cx="5400600" cy="377608"/>
          </a:xfrm>
        </p:spPr>
        <p:txBody>
          <a:bodyPr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8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Energy Retrofit Pilot Scheme</a:t>
            </a:r>
            <a:endParaRPr lang="en-IE" sz="1800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3877" y="2348880"/>
            <a:ext cx="7560840" cy="3034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DCCAE </a:t>
            </a:r>
            <a:r>
              <a:rPr lang="en-IE" sz="20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has put in place a </a:t>
            </a:r>
            <a:r>
              <a:rPr lang="en-IE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€4 </a:t>
            </a:r>
            <a:r>
              <a:rPr lang="en-IE" sz="20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million </a:t>
            </a:r>
            <a:r>
              <a:rPr lang="en-IE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fund for </a:t>
            </a:r>
            <a:r>
              <a:rPr lang="en-IE" sz="20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upgrade projects to improve energy efficiency in Central Government properties </a:t>
            </a:r>
            <a:endParaRPr lang="en-IE" sz="2000" dirty="0" smtClean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Joint venture between DCCAE</a:t>
            </a:r>
            <a:r>
              <a:rPr lang="en-IE" sz="20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, SEAI and </a:t>
            </a:r>
            <a:r>
              <a:rPr lang="en-IE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OPW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Scalable </a:t>
            </a:r>
            <a:r>
              <a:rPr lang="en-IE" sz="20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model for energy retrofit investment in central government building stock. </a:t>
            </a:r>
            <a:endParaRPr lang="en-IE" sz="2000" dirty="0" smtClean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Fund will </a:t>
            </a:r>
            <a:r>
              <a:rPr lang="en-IE" sz="20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inform the development of standard retrofit approaches that can be effectively and efficiently deployed throughout the entire public sector building stock from </a:t>
            </a:r>
            <a:r>
              <a:rPr lang="en-IE" sz="2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2018.</a:t>
            </a:r>
            <a:endParaRPr lang="en-IE" sz="20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0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491363"/>
            <a:ext cx="6264696" cy="560537"/>
          </a:xfrm>
        </p:spPr>
        <p:txBody>
          <a:bodyPr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0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Energy Retrofit Projects – Targeting the 9%</a:t>
            </a:r>
            <a:endParaRPr lang="en-IE" sz="2000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95791" y="2636912"/>
            <a:ext cx="638620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Lighting Systems and Controls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BMS Upgrades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Boiler Upgrades 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CHP Projects – Where suitable</a:t>
            </a:r>
            <a:endParaRPr lang="en-GB" altLang="en-US" sz="2000" dirty="0" smtClean="0">
              <a:solidFill>
                <a:srgbClr val="00669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3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1556" y="1470119"/>
            <a:ext cx="4392488" cy="560537"/>
          </a:xfrm>
        </p:spPr>
        <p:txBody>
          <a:bodyPr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0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Selection Criteria for pilot:</a:t>
            </a:r>
            <a:endParaRPr lang="en-IE" sz="2000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5536" y="2444433"/>
            <a:ext cx="5731969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dirty="0">
                <a:solidFill>
                  <a:srgbClr val="006699"/>
                </a:solidFill>
                <a:latin typeface="Tahoma" panose="020B0604030504040204" pitchFamily="34" charset="0"/>
              </a:rPr>
              <a:t>Actively involved in OP@W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dirty="0">
                <a:solidFill>
                  <a:srgbClr val="006699"/>
                </a:solidFill>
                <a:latin typeface="Tahoma" panose="020B0604030504040204" pitchFamily="34" charset="0"/>
              </a:rPr>
              <a:t>Have achieved &gt;15% Savings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dirty="0">
                <a:solidFill>
                  <a:srgbClr val="006699"/>
                </a:solidFill>
                <a:latin typeface="Tahoma" panose="020B0604030504040204" pitchFamily="34" charset="0"/>
              </a:rPr>
              <a:t>Suitable for </a:t>
            </a:r>
            <a:r>
              <a:rPr lang="en-IE" altLang="en-US" sz="2400" dirty="0">
                <a:solidFill>
                  <a:srgbClr val="006699"/>
                </a:solidFill>
                <a:latin typeface="Tahoma" panose="020B0604030504040204" pitchFamily="34" charset="0"/>
              </a:rPr>
              <a:t>Lighting/Boilers Upgrade</a:t>
            </a:r>
            <a:endParaRPr lang="en-IE" altLang="en-US" sz="2400" dirty="0">
              <a:solidFill>
                <a:srgbClr val="006699"/>
              </a:solidFill>
              <a:latin typeface="Tahoma" panose="020B0604030504040204" pitchFamily="34" charset="0"/>
            </a:endParaRP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dirty="0">
                <a:solidFill>
                  <a:srgbClr val="006699"/>
                </a:solidFill>
                <a:latin typeface="Tahoma" panose="020B0604030504040204" pitchFamily="34" charset="0"/>
              </a:rPr>
              <a:t>Data available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dirty="0">
                <a:solidFill>
                  <a:srgbClr val="006699"/>
                </a:solidFill>
                <a:latin typeface="Tahoma" panose="020B0604030504040204" pitchFamily="34" charset="0"/>
              </a:rPr>
              <a:t>Prepared to accommodate works on site</a:t>
            </a:r>
            <a:endParaRPr lang="en-GB" altLang="en-US" sz="2400" dirty="0">
              <a:solidFill>
                <a:srgbClr val="006699"/>
              </a:solidFill>
              <a:latin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2006248"/>
            <a:ext cx="2441423" cy="37146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577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90154"/>
            <a:ext cx="6264696" cy="560537"/>
          </a:xfrm>
        </p:spPr>
        <p:txBody>
          <a:bodyPr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0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OPW Research and Resources</a:t>
            </a:r>
            <a:endParaRPr lang="en-IE" sz="2000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06323" y="1860839"/>
            <a:ext cx="6386201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LED rapidly advancing technology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Mock-up offices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E" altLang="en-US" sz="1600" dirty="0" smtClean="0">
                <a:solidFill>
                  <a:srgbClr val="006699"/>
                </a:solidFill>
                <a:latin typeface="Tahoma" panose="020B0604030504040204" pitchFamily="34" charset="0"/>
              </a:rPr>
              <a:t>Lighting Manufacturers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E" altLang="en-US" sz="1600" dirty="0" smtClean="0">
                <a:solidFill>
                  <a:srgbClr val="006699"/>
                </a:solidFill>
                <a:latin typeface="Tahoma" panose="020B0604030504040204" pitchFamily="34" charset="0"/>
              </a:rPr>
              <a:t>LED Characteristics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E" altLang="en-US" sz="1600" dirty="0" smtClean="0">
                <a:solidFill>
                  <a:srgbClr val="006699"/>
                </a:solidFill>
                <a:latin typeface="Tahoma" panose="020B0604030504040204" pitchFamily="34" charset="0"/>
              </a:rPr>
              <a:t>Control Strategies (Absence, Presence, Daylight linking)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E" altLang="en-US" sz="1600" dirty="0" smtClean="0">
                <a:solidFill>
                  <a:srgbClr val="006699"/>
                </a:solidFill>
                <a:latin typeface="Tahoma" panose="020B0604030504040204" pitchFamily="34" charset="0"/>
              </a:rPr>
              <a:t>Performance Specification</a:t>
            </a:r>
            <a:endParaRPr lang="en-IE" altLang="en-US" sz="2400" dirty="0" smtClean="0">
              <a:solidFill>
                <a:srgbClr val="006699"/>
              </a:solidFill>
              <a:latin typeface="Tahoma" panose="020B0604030504040204" pitchFamily="34" charset="0"/>
            </a:endParaRP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Procurement Frameworks 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E" altLang="en-US" sz="1600" dirty="0" smtClean="0">
                <a:solidFill>
                  <a:srgbClr val="006699"/>
                </a:solidFill>
                <a:latin typeface="Tahoma" panose="020B0604030504040204" pitchFamily="34" charset="0"/>
              </a:rPr>
              <a:t>Contractors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E" altLang="en-US" sz="1600" dirty="0" smtClean="0">
                <a:solidFill>
                  <a:srgbClr val="006699"/>
                </a:solidFill>
                <a:latin typeface="Tahoma" panose="020B0604030504040204" pitchFamily="34" charset="0"/>
              </a:rPr>
              <a:t>Consultants</a:t>
            </a:r>
            <a:endParaRPr lang="en-IE" altLang="en-US" sz="1600" dirty="0">
              <a:solidFill>
                <a:srgbClr val="006699"/>
              </a:solidFill>
              <a:latin typeface="Tahoma" panose="020B0604030504040204" pitchFamily="34" charset="0"/>
            </a:endParaRP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Sub Metering of Lighting Circuits</a:t>
            </a:r>
            <a:endParaRPr lang="en-GB" altLang="en-US" sz="2000" dirty="0" smtClean="0">
              <a:solidFill>
                <a:srgbClr val="00669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4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470119"/>
            <a:ext cx="6264696" cy="560537"/>
          </a:xfrm>
        </p:spPr>
        <p:txBody>
          <a:bodyPr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0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Process from conception to installation?</a:t>
            </a:r>
            <a:endParaRPr lang="en-IE" sz="2000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06323" y="2440613"/>
            <a:ext cx="6386201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Full inventory of existing lighting system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Full survey of lighting levels in each area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Survey of existing control arrangements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Mock-up room with all new fittings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Installation of new fittings and controls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Commissioning of new system </a:t>
            </a:r>
            <a:b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</a:b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(300 Lux to 500 Lux)</a:t>
            </a:r>
            <a:endParaRPr lang="en-GB" altLang="en-US" sz="2000" dirty="0" smtClean="0">
              <a:solidFill>
                <a:srgbClr val="00669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9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470119"/>
            <a:ext cx="6264696" cy="560537"/>
          </a:xfrm>
        </p:spPr>
        <p:txBody>
          <a:bodyPr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0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Speed Bumps along the way:</a:t>
            </a:r>
            <a:endParaRPr lang="en-IE" sz="2000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95791" y="2636912"/>
            <a:ext cx="6386201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Emergency Lighting Systems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Poor condition of existing ceilings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Fire Alarm systems due for replacement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Low lighting levels in existing offices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Multi-occupancy Departments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 sz="2000" dirty="0" smtClean="0">
              <a:solidFill>
                <a:srgbClr val="00669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2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14" y="1388300"/>
            <a:ext cx="4698522" cy="42040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IE" sz="18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Building No. 1 </a:t>
            </a:r>
            <a:r>
              <a:rPr lang="en-IE" sz="1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– Lighting Load: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348880"/>
            <a:ext cx="7429052" cy="36726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04049" y="3367451"/>
            <a:ext cx="2286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altLang="en-US" sz="1200" dirty="0">
                <a:solidFill>
                  <a:srgbClr val="006699"/>
                </a:solidFill>
                <a:latin typeface="Tahoma" panose="020B0604030504040204" pitchFamily="34" charset="0"/>
              </a:rPr>
              <a:t>73% Reduction in Lighting</a:t>
            </a:r>
          </a:p>
          <a:p>
            <a:r>
              <a:rPr lang="en-IE" sz="1200" dirty="0">
                <a:solidFill>
                  <a:srgbClr val="006699"/>
                </a:solidFill>
                <a:latin typeface="Tahoma" panose="020B0604030504040204" pitchFamily="34" charset="0"/>
              </a:rPr>
              <a:t>27% Reduction in Electricity</a:t>
            </a:r>
          </a:p>
          <a:p>
            <a:r>
              <a:rPr lang="en-IE" sz="1200" dirty="0">
                <a:solidFill>
                  <a:srgbClr val="006699"/>
                </a:solidFill>
                <a:latin typeface="Tahoma" panose="020B0604030504040204" pitchFamily="34" charset="0"/>
              </a:rPr>
              <a:t>12% Reduction in Total Energy</a:t>
            </a: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237724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6552728" cy="708435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IE" sz="1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</a:rPr>
              <a:t>Building No. 1</a:t>
            </a:r>
            <a:r>
              <a:rPr lang="en-IE" sz="18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IE" sz="1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– Total Annual Electrical Consumption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167647"/>
            <a:ext cx="7933601" cy="387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9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348880"/>
            <a:ext cx="7212146" cy="3565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5" y="1425234"/>
            <a:ext cx="4698522" cy="42040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IE" sz="1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</a:rPr>
              <a:t>Building No. </a:t>
            </a:r>
            <a:r>
              <a:rPr lang="en-IE" sz="18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</a:rPr>
              <a:t>2 </a:t>
            </a:r>
            <a:r>
              <a:rPr lang="en-IE" sz="18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– </a:t>
            </a:r>
            <a:r>
              <a:rPr lang="en-IE" sz="1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Lighting Load:</a:t>
            </a:r>
          </a:p>
        </p:txBody>
      </p:sp>
      <p:sp>
        <p:nvSpPr>
          <p:cNvPr id="4" name="Rectangle 3"/>
          <p:cNvSpPr/>
          <p:nvPr/>
        </p:nvSpPr>
        <p:spPr>
          <a:xfrm>
            <a:off x="5166067" y="2924945"/>
            <a:ext cx="2430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altLang="en-US" sz="1200" dirty="0">
                <a:solidFill>
                  <a:srgbClr val="006699"/>
                </a:solidFill>
                <a:latin typeface="Tahoma" panose="020B0604030504040204" pitchFamily="34" charset="0"/>
              </a:rPr>
              <a:t>57% Reduction in Lighting</a:t>
            </a:r>
          </a:p>
          <a:p>
            <a:r>
              <a:rPr lang="en-IE" sz="1200" dirty="0">
                <a:solidFill>
                  <a:srgbClr val="006699"/>
                </a:solidFill>
                <a:latin typeface="Tahoma" panose="020B0604030504040204" pitchFamily="34" charset="0"/>
              </a:rPr>
              <a:t>22% Reduction in Electricity</a:t>
            </a: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11237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6912768" cy="377608"/>
          </a:xfrm>
        </p:spPr>
        <p:txBody>
          <a:bodyPr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800" b="1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  <a:t/>
            </a:r>
            <a:br>
              <a:rPr lang="en-IE" sz="1800" b="1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</a:br>
            <a:r>
              <a:rPr lang="en-IE" sz="24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The 2020 33% Public Sector Target</a:t>
            </a:r>
            <a:endParaRPr lang="en-IE" sz="1800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03648" y="2564904"/>
            <a:ext cx="6386201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EU’s 2020 Climate </a:t>
            </a:r>
            <a:r>
              <a:rPr lang="en-IE" altLang="en-US" sz="2400" dirty="0">
                <a:solidFill>
                  <a:srgbClr val="006699"/>
                </a:solidFill>
                <a:latin typeface="Tahoma" panose="020B0604030504040204" pitchFamily="34" charset="0"/>
              </a:rPr>
              <a:t>&amp; </a:t>
            </a: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Energy Objectives set in 2009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National </a:t>
            </a:r>
            <a:r>
              <a:rPr lang="en-IE" altLang="en-US" sz="2400" dirty="0">
                <a:solidFill>
                  <a:srgbClr val="006699"/>
                </a:solidFill>
                <a:latin typeface="Tahoma" panose="020B0604030504040204" pitchFamily="34" charset="0"/>
              </a:rPr>
              <a:t>energy </a:t>
            </a: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efficiency target 20%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Public Sector </a:t>
            </a:r>
            <a:r>
              <a:rPr lang="en-IE" altLang="en-US" sz="2400" dirty="0">
                <a:solidFill>
                  <a:srgbClr val="006699"/>
                </a:solidFill>
                <a:latin typeface="Tahoma" panose="020B0604030504040204" pitchFamily="34" charset="0"/>
              </a:rPr>
              <a:t>target of 33% </a:t>
            </a: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improvement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Demonstrate </a:t>
            </a:r>
            <a:r>
              <a:rPr lang="en-IE" altLang="en-US" sz="2400" dirty="0">
                <a:solidFill>
                  <a:srgbClr val="006699"/>
                </a:solidFill>
                <a:latin typeface="Tahoma" panose="020B0604030504040204" pitchFamily="34" charset="0"/>
              </a:rPr>
              <a:t>leadership on energy efficiency for the whole of our economy and society. </a:t>
            </a:r>
            <a:endParaRPr lang="en-GB" altLang="en-US" sz="2000" dirty="0" smtClean="0">
              <a:solidFill>
                <a:srgbClr val="00669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2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6840760" cy="42040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IE" sz="1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</a:rPr>
              <a:t>Building No. </a:t>
            </a:r>
            <a:r>
              <a:rPr lang="en-IE" sz="18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</a:rPr>
              <a:t>2 </a:t>
            </a:r>
            <a:r>
              <a:rPr lang="en-IE" sz="18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– </a:t>
            </a:r>
            <a:r>
              <a:rPr lang="en-IE" sz="1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Total Annual Electrical Consumption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28" y="2414532"/>
            <a:ext cx="6499677" cy="317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6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534" y="1428855"/>
            <a:ext cx="4698522" cy="42040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IE" sz="1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</a:rPr>
              <a:t>Building No. </a:t>
            </a:r>
            <a:r>
              <a:rPr lang="en-IE" sz="18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</a:rPr>
              <a:t>3</a:t>
            </a:r>
            <a:r>
              <a:rPr lang="en-IE" sz="18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– </a:t>
            </a:r>
            <a:r>
              <a:rPr lang="en-IE" sz="1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Lighting Load: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406635"/>
            <a:ext cx="7364979" cy="39526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97619" y="2996952"/>
            <a:ext cx="2720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altLang="en-US" sz="1600" dirty="0" smtClean="0">
                <a:solidFill>
                  <a:srgbClr val="006699"/>
                </a:solidFill>
                <a:latin typeface="Tahoma" panose="020B0604030504040204" pitchFamily="34" charset="0"/>
              </a:rPr>
              <a:t>64% </a:t>
            </a:r>
            <a:r>
              <a:rPr lang="en-IE" altLang="en-US" sz="1600" dirty="0">
                <a:solidFill>
                  <a:srgbClr val="006699"/>
                </a:solidFill>
                <a:latin typeface="Tahoma" panose="020B0604030504040204" pitchFamily="34" charset="0"/>
              </a:rPr>
              <a:t>Reduction in Lighting</a:t>
            </a:r>
          </a:p>
          <a:p>
            <a:r>
              <a:rPr lang="en-IE" sz="1600" dirty="0" smtClean="0">
                <a:solidFill>
                  <a:srgbClr val="006699"/>
                </a:solidFill>
                <a:latin typeface="Tahoma" panose="020B0604030504040204" pitchFamily="34" charset="0"/>
              </a:rPr>
              <a:t>33% </a:t>
            </a:r>
            <a:r>
              <a:rPr lang="en-IE" sz="1600" dirty="0">
                <a:solidFill>
                  <a:srgbClr val="006699"/>
                </a:solidFill>
                <a:latin typeface="Tahoma" panose="020B0604030504040204" pitchFamily="34" charset="0"/>
              </a:rPr>
              <a:t>Reduction in Electricity</a:t>
            </a: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190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09093"/>
            <a:ext cx="6624736" cy="42040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IE" sz="1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</a:rPr>
              <a:t>Building No. </a:t>
            </a:r>
            <a:r>
              <a:rPr lang="en-IE" sz="18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</a:rPr>
              <a:t>3 </a:t>
            </a:r>
            <a:r>
              <a:rPr lang="en-IE" sz="18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– </a:t>
            </a:r>
            <a:r>
              <a:rPr lang="en-IE" sz="1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Total Electrical</a:t>
            </a:r>
            <a:endParaRPr lang="en-IE" sz="1800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6067" y="3212977"/>
            <a:ext cx="2091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altLang="en-US" sz="1200" dirty="0">
                <a:solidFill>
                  <a:srgbClr val="006699"/>
                </a:solidFill>
                <a:latin typeface="Tahoma" panose="020B0604030504040204" pitchFamily="34" charset="0"/>
              </a:rPr>
              <a:t>56% Reduction in Lighting</a:t>
            </a:r>
          </a:p>
          <a:p>
            <a:r>
              <a:rPr lang="en-IE" sz="1200" dirty="0">
                <a:solidFill>
                  <a:srgbClr val="006699"/>
                </a:solidFill>
                <a:latin typeface="Tahoma" panose="020B0604030504040204" pitchFamily="34" charset="0"/>
              </a:rPr>
              <a:t>21% Reduction in Electricity</a:t>
            </a:r>
            <a:endParaRPr lang="en-IE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53" y="2521905"/>
            <a:ext cx="6758516" cy="358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816" y="3429000"/>
            <a:ext cx="4680520" cy="42040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IE" sz="48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Thank You</a:t>
            </a:r>
            <a:endParaRPr lang="en-IE" sz="4800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8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02322"/>
            <a:ext cx="5400600" cy="377608"/>
          </a:xfrm>
        </p:spPr>
        <p:txBody>
          <a:bodyPr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800" b="1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  <a:t/>
            </a:r>
            <a:br>
              <a:rPr lang="en-IE" sz="1800" b="1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</a:br>
            <a:r>
              <a:rPr lang="en-IE" sz="18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The 2020 33% Public Sector Target</a:t>
            </a:r>
            <a:endParaRPr lang="en-IE" sz="1800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06323" y="2076375"/>
            <a:ext cx="7038085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i="1" dirty="0" smtClean="0">
                <a:solidFill>
                  <a:srgbClr val="006699"/>
                </a:solidFill>
                <a:latin typeface="Tahoma" panose="020B0604030504040204" pitchFamily="34" charset="0"/>
              </a:rPr>
              <a:t>Public </a:t>
            </a:r>
            <a:r>
              <a:rPr lang="en-IE" altLang="en-US" sz="2400" i="1" dirty="0">
                <a:solidFill>
                  <a:srgbClr val="006699"/>
                </a:solidFill>
                <a:latin typeface="Tahoma" panose="020B0604030504040204" pitchFamily="34" charset="0"/>
              </a:rPr>
              <a:t>Sector Energy Efficiency </a:t>
            </a:r>
            <a:r>
              <a:rPr lang="en-IE" altLang="en-US" sz="2400" i="1" dirty="0" smtClean="0">
                <a:solidFill>
                  <a:srgbClr val="006699"/>
                </a:solidFill>
                <a:latin typeface="Tahoma" panose="020B0604030504040204" pitchFamily="34" charset="0"/>
              </a:rPr>
              <a:t>Strategy </a:t>
            </a: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(DCCAE) identifies very </a:t>
            </a:r>
            <a:r>
              <a:rPr lang="en-IE" altLang="en-US" sz="2400" dirty="0">
                <a:solidFill>
                  <a:srgbClr val="006699"/>
                </a:solidFill>
                <a:latin typeface="Tahoma" panose="020B0604030504040204" pitchFamily="34" charset="0"/>
              </a:rPr>
              <a:t>significant achievements to </a:t>
            </a: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date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Identifies </a:t>
            </a:r>
            <a:r>
              <a:rPr lang="en-IE" altLang="en-US" sz="2400" dirty="0">
                <a:solidFill>
                  <a:srgbClr val="006699"/>
                </a:solidFill>
                <a:latin typeface="Tahoma" panose="020B0604030504040204" pitchFamily="34" charset="0"/>
              </a:rPr>
              <a:t>the need for a “</a:t>
            </a:r>
            <a:r>
              <a:rPr lang="en-IE" altLang="en-US" sz="2400" i="1" dirty="0">
                <a:solidFill>
                  <a:srgbClr val="006699"/>
                </a:solidFill>
                <a:latin typeface="Tahoma" panose="020B0604030504040204" pitchFamily="34" charset="0"/>
              </a:rPr>
              <a:t>step change in activity</a:t>
            </a:r>
            <a:r>
              <a:rPr lang="en-IE" altLang="en-US" sz="2400" dirty="0">
                <a:solidFill>
                  <a:srgbClr val="006699"/>
                </a:solidFill>
                <a:latin typeface="Tahoma" panose="020B0604030504040204" pitchFamily="34" charset="0"/>
              </a:rPr>
              <a:t>” to achieve </a:t>
            </a: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33</a:t>
            </a:r>
            <a:r>
              <a:rPr lang="en-IE" altLang="en-US" sz="2400" dirty="0">
                <a:solidFill>
                  <a:srgbClr val="006699"/>
                </a:solidFill>
                <a:latin typeface="Tahoma" panose="020B0604030504040204" pitchFamily="34" charset="0"/>
              </a:rPr>
              <a:t>% by 2020.  </a:t>
            </a:r>
            <a:endParaRPr lang="en-IE" altLang="en-US" sz="2400" dirty="0" smtClean="0">
              <a:solidFill>
                <a:srgbClr val="006699"/>
              </a:solidFill>
              <a:latin typeface="Tahoma" panose="020B0604030504040204" pitchFamily="34" charset="0"/>
            </a:endParaRP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The </a:t>
            </a:r>
            <a:r>
              <a:rPr lang="en-IE" altLang="en-US" sz="2400" dirty="0">
                <a:solidFill>
                  <a:srgbClr val="006699"/>
                </a:solidFill>
                <a:latin typeface="Tahoma" panose="020B0604030504040204" pitchFamily="34" charset="0"/>
              </a:rPr>
              <a:t>Strategy document reports on the progress to date with savings of 21%  </a:t>
            </a: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(reported </a:t>
            </a:r>
            <a:r>
              <a:rPr lang="en-IE" altLang="en-US" sz="2400" dirty="0">
                <a:solidFill>
                  <a:srgbClr val="006699"/>
                </a:solidFill>
                <a:latin typeface="Tahoma" panose="020B0604030504040204" pitchFamily="34" charset="0"/>
              </a:rPr>
              <a:t>in </a:t>
            </a:r>
            <a:r>
              <a:rPr lang="en-IE" altLang="en-US" sz="2400" dirty="0" smtClean="0">
                <a:solidFill>
                  <a:srgbClr val="006699"/>
                </a:solidFill>
                <a:latin typeface="Tahoma" panose="020B0604030504040204" pitchFamily="34" charset="0"/>
              </a:rPr>
              <a:t>2016). </a:t>
            </a:r>
            <a:endParaRPr lang="en-GB" altLang="en-US" sz="2000" dirty="0" smtClean="0">
              <a:solidFill>
                <a:srgbClr val="00669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874" y="1362475"/>
            <a:ext cx="5400600" cy="377608"/>
          </a:xfrm>
        </p:spPr>
        <p:txBody>
          <a:bodyPr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8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Who uses all the energy?</a:t>
            </a:r>
            <a:endParaRPr lang="en-IE" sz="1800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690" y="2014561"/>
            <a:ext cx="6779340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874" y="1362475"/>
            <a:ext cx="5400600" cy="377608"/>
          </a:xfrm>
        </p:spPr>
        <p:txBody>
          <a:bodyPr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800" b="1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Energy and Emissions – Typical Office</a:t>
            </a:r>
            <a:endParaRPr lang="en-IE" sz="1800" b="1" dirty="0">
              <a:solidFill>
                <a:srgbClr val="006699"/>
              </a:solidFill>
              <a:latin typeface="Tahom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71818"/>
            <a:ext cx="4584589" cy="2755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6548" y="3284984"/>
            <a:ext cx="4578493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874" y="1362475"/>
            <a:ext cx="5400600" cy="377608"/>
          </a:xfrm>
        </p:spPr>
        <p:txBody>
          <a:bodyPr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800" b="1" dirty="0" smtClean="0">
                <a:solidFill>
                  <a:srgbClr val="006699"/>
                </a:solidFill>
                <a:latin typeface="Tahoma" panose="020B0604030504040204" pitchFamily="34" charset="0"/>
                <a:ea typeface="ＭＳ Ｐゴシック" pitchFamily="34" charset="-128"/>
                <a:cs typeface="+mn-cs"/>
              </a:rPr>
              <a:t>Energy and Emissions – Typical Office</a:t>
            </a:r>
            <a:endParaRPr lang="en-IE" sz="1800" b="1" dirty="0">
              <a:solidFill>
                <a:srgbClr val="006699"/>
              </a:solidFill>
              <a:latin typeface="Tahoma" panose="020B0604030504040204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276872"/>
            <a:ext cx="5712447" cy="3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18630</TotalTime>
  <Words>1367</Words>
  <Application>Microsoft Office PowerPoint</Application>
  <PresentationFormat>On-screen Show (4:3)</PresentationFormat>
  <Paragraphs>341</Paragraphs>
  <Slides>53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Courier New</vt:lpstr>
      <vt:lpstr>Arial</vt:lpstr>
      <vt:lpstr>ＭＳ Ｐゴシック</vt:lpstr>
      <vt:lpstr>Calibri</vt:lpstr>
      <vt:lpstr>Wingdings</vt:lpstr>
      <vt:lpstr>Tahoma</vt:lpstr>
      <vt:lpstr>Times New Roman</vt:lpstr>
      <vt:lpstr>Default Design</vt:lpstr>
      <vt:lpstr>Study Visit</vt:lpstr>
      <vt:lpstr>Office of Public Works</vt:lpstr>
      <vt:lpstr>Our Clients</vt:lpstr>
      <vt:lpstr> EU Energy Strategy 2020 - The 20:20:20 Targets:</vt:lpstr>
      <vt:lpstr> The 2020 33% Public Sector Target</vt:lpstr>
      <vt:lpstr> The 2020 33% Public Sector Target</vt:lpstr>
      <vt:lpstr>Who uses all the energy?</vt:lpstr>
      <vt:lpstr>Energy and Emissions – Typical Office</vt:lpstr>
      <vt:lpstr>Energy and Emissions – Typical Office</vt:lpstr>
      <vt:lpstr>The OPW’s Strategy:</vt:lpstr>
      <vt:lpstr>1) Optimising Power @ Work      (The First 20%)</vt:lpstr>
      <vt:lpstr>Main Focus of the Pilot Study:</vt:lpstr>
      <vt:lpstr>Concentrate on Electrical Consumption:</vt:lpstr>
      <vt:lpstr>  Lessons from the Pilot:</vt:lpstr>
      <vt:lpstr>Unoccupied Buildings</vt:lpstr>
      <vt:lpstr>Optimising Power @ Work - Targets</vt:lpstr>
      <vt:lpstr>PowerPoint Presentation</vt:lpstr>
      <vt:lpstr>The key success factors:</vt:lpstr>
      <vt:lpstr>PowerPoint Presentation</vt:lpstr>
      <vt:lpstr>PowerPoint Presentation</vt:lpstr>
      <vt:lpstr>PowerPoint Presentation</vt:lpstr>
      <vt:lpstr>Available Resources:</vt:lpstr>
      <vt:lpstr>PowerPoint Presentation</vt:lpstr>
      <vt:lpstr>Automatic PC Power Down:</vt:lpstr>
      <vt:lpstr>PowerPoint Presentation</vt:lpstr>
      <vt:lpstr>Engagement = Savings</vt:lpstr>
      <vt:lpstr>Levels of Engagement:</vt:lpstr>
      <vt:lpstr>Display Energy Certs</vt:lpstr>
      <vt:lpstr>Summary of Results (2017)</vt:lpstr>
      <vt:lpstr>Public Sector Programme</vt:lpstr>
      <vt:lpstr>Summary of Results – Public Sector Programme</vt:lpstr>
      <vt:lpstr>2) Energy Audits &amp; Energy Retrofit Projects      (The Next 10%)</vt:lpstr>
      <vt:lpstr>Energy Audits – Why are they required?</vt:lpstr>
      <vt:lpstr>Energy Audit</vt:lpstr>
      <vt:lpstr>Energy Audit</vt:lpstr>
      <vt:lpstr>Energy Usage Analysis</vt:lpstr>
      <vt:lpstr>PowerPoint Presentation</vt:lpstr>
      <vt:lpstr>Energy Management Review</vt:lpstr>
      <vt:lpstr>Energy Management Review</vt:lpstr>
      <vt:lpstr>Energy Audit</vt:lpstr>
      <vt:lpstr>Energy Retrofit Pilot Scheme</vt:lpstr>
      <vt:lpstr>Energy Retrofit Projects – Targeting the 9%</vt:lpstr>
      <vt:lpstr>Selection Criteria for pilot:</vt:lpstr>
      <vt:lpstr>OPW Research and Resources</vt:lpstr>
      <vt:lpstr>Process from conception to installation?</vt:lpstr>
      <vt:lpstr>Speed Bumps along the way:</vt:lpstr>
      <vt:lpstr>Building No. 1 – Lighting Load:</vt:lpstr>
      <vt:lpstr>Building No. 1 – Total Annual Electrical Consumption</vt:lpstr>
      <vt:lpstr>Building No. 2 – Lighting Load:</vt:lpstr>
      <vt:lpstr>Building No. 2 – Total Annual Electrical Consumption</vt:lpstr>
      <vt:lpstr>Building No. 3– Lighting Load:</vt:lpstr>
      <vt:lpstr>Building No. 3 – Total Electrical</vt:lpstr>
      <vt:lpstr>Thank You</vt:lpstr>
    </vt:vector>
  </TitlesOfParts>
  <Company>The Office Of Public 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Conor Clarke</dc:creator>
  <cp:lastModifiedBy>Conor Clarke</cp:lastModifiedBy>
  <cp:revision>196</cp:revision>
  <dcterms:created xsi:type="dcterms:W3CDTF">2010-10-28T16:03:12Z</dcterms:created>
  <dcterms:modified xsi:type="dcterms:W3CDTF">2018-02-05T14:46:58Z</dcterms:modified>
</cp:coreProperties>
</file>