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02" r:id="rId2"/>
    <p:sldId id="466" r:id="rId3"/>
    <p:sldId id="463" r:id="rId4"/>
    <p:sldId id="464" r:id="rId5"/>
    <p:sldId id="434" r:id="rId6"/>
    <p:sldId id="465" r:id="rId7"/>
    <p:sldId id="455" r:id="rId8"/>
    <p:sldId id="460" r:id="rId9"/>
    <p:sldId id="467" r:id="rId10"/>
    <p:sldId id="452" r:id="rId11"/>
    <p:sldId id="468" r:id="rId12"/>
    <p:sldId id="469" r:id="rId13"/>
    <p:sldId id="470" r:id="rId14"/>
    <p:sldId id="473" r:id="rId15"/>
    <p:sldId id="471" r:id="rId16"/>
    <p:sldId id="474" r:id="rId17"/>
  </p:sldIdLst>
  <p:sldSz cx="9144000" cy="6858000" type="screen4x3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6D8E74B-C454-2149-A153-43B45044EDC2}">
          <p14:sldIdLst>
            <p14:sldId id="402"/>
            <p14:sldId id="466"/>
            <p14:sldId id="463"/>
            <p14:sldId id="464"/>
            <p14:sldId id="434"/>
            <p14:sldId id="465"/>
            <p14:sldId id="455"/>
            <p14:sldId id="460"/>
            <p14:sldId id="467"/>
            <p14:sldId id="452"/>
            <p14:sldId id="468"/>
            <p14:sldId id="469"/>
            <p14:sldId id="470"/>
            <p14:sldId id="473"/>
            <p14:sldId id="471"/>
            <p14:sldId id="474"/>
          </p14:sldIdLst>
        </p14:section>
        <p14:section name="Archive" id="{8444582C-EE97-484F-8327-6F1AD90B037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remy McDaniels" initials="KC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2AB"/>
    <a:srgbClr val="AEC27A"/>
    <a:srgbClr val="4D7B58"/>
    <a:srgbClr val="FFFFFF"/>
    <a:srgbClr val="082C48"/>
    <a:srgbClr val="FF9999"/>
    <a:srgbClr val="426A4C"/>
    <a:srgbClr val="679F7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4" autoAdjust="0"/>
    <p:restoredTop sz="96082" autoAdjust="0"/>
  </p:normalViewPr>
  <p:slideViewPr>
    <p:cSldViewPr snapToGrid="0">
      <p:cViewPr>
        <p:scale>
          <a:sx n="97" d="100"/>
          <a:sy n="97" d="100"/>
        </p:scale>
        <p:origin x="968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00" d="100"/>
        <a:sy n="300" d="100"/>
      </p:scale>
      <p:origin x="0" y="364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FFF1ED-A3E6-4E91-A9C7-B9644F366FA1}" type="doc">
      <dgm:prSet loTypeId="urn:microsoft.com/office/officeart/2005/8/layout/vList5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3E224DC-CC1D-40E2-A2C2-6E573F0BF89C}">
      <dgm:prSet phldrT="[Text]"/>
      <dgm:spPr/>
      <dgm:t>
        <a:bodyPr/>
        <a:lstStyle/>
        <a:p>
          <a:r>
            <a:rPr lang="en-IE" b="0" dirty="0"/>
            <a:t>Green and Sustainable Finance is:</a:t>
          </a:r>
          <a:endParaRPr lang="en-US" b="0" dirty="0"/>
        </a:p>
      </dgm:t>
    </dgm:pt>
    <dgm:pt modelId="{20C095F5-7999-4437-9171-61A56307D41E}" type="parTrans" cxnId="{4B91B7E5-74F4-40A0-B93D-DD8919E83501}">
      <dgm:prSet/>
      <dgm:spPr/>
      <dgm:t>
        <a:bodyPr/>
        <a:lstStyle/>
        <a:p>
          <a:endParaRPr lang="en-US"/>
        </a:p>
      </dgm:t>
    </dgm:pt>
    <dgm:pt modelId="{24862C6B-3FB7-4A62-A902-84A4D0A99D92}" type="sibTrans" cxnId="{4B91B7E5-74F4-40A0-B93D-DD8919E83501}">
      <dgm:prSet/>
      <dgm:spPr/>
      <dgm:t>
        <a:bodyPr/>
        <a:lstStyle/>
        <a:p>
          <a:endParaRPr lang="en-US"/>
        </a:p>
      </dgm:t>
    </dgm:pt>
    <dgm:pt modelId="{5394D8A5-1A3F-4801-9EAC-772A1260C7EB}">
      <dgm:prSet phldrT="[Text]"/>
      <dgm:spPr/>
      <dgm:t>
        <a:bodyPr/>
        <a:lstStyle/>
        <a:p>
          <a:r>
            <a:rPr lang="en-IE" b="0" dirty="0"/>
            <a:t>Green Finance</a:t>
          </a:r>
          <a:endParaRPr lang="en-US" b="0" dirty="0"/>
        </a:p>
      </dgm:t>
    </dgm:pt>
    <dgm:pt modelId="{59290F2C-A522-421C-94F3-22E851F62474}" type="parTrans" cxnId="{09BFC00B-2C7A-4DBA-91F1-DAB3113CD95E}">
      <dgm:prSet/>
      <dgm:spPr/>
      <dgm:t>
        <a:bodyPr/>
        <a:lstStyle/>
        <a:p>
          <a:endParaRPr lang="en-US"/>
        </a:p>
      </dgm:t>
    </dgm:pt>
    <dgm:pt modelId="{04889E13-DC70-4941-AD06-DA017CFF4A3A}" type="sibTrans" cxnId="{09BFC00B-2C7A-4DBA-91F1-DAB3113CD95E}">
      <dgm:prSet/>
      <dgm:spPr/>
      <dgm:t>
        <a:bodyPr/>
        <a:lstStyle/>
        <a:p>
          <a:endParaRPr lang="en-US"/>
        </a:p>
      </dgm:t>
    </dgm:pt>
    <dgm:pt modelId="{1654DE48-7935-4C13-BAD1-BDB2F8E8120C}">
      <dgm:prSet/>
      <dgm:spPr/>
      <dgm:t>
        <a:bodyPr/>
        <a:lstStyle/>
        <a:p>
          <a:r>
            <a:rPr lang="en-IE" b="0" dirty="0"/>
            <a:t>Sustainable Finance</a:t>
          </a:r>
        </a:p>
      </dgm:t>
    </dgm:pt>
    <dgm:pt modelId="{8E1FBB2E-8268-4285-ACA1-3E4BCC73C17D}" type="parTrans" cxnId="{07D17724-D996-4E6B-BC3F-3A42F7353246}">
      <dgm:prSet/>
      <dgm:spPr/>
      <dgm:t>
        <a:bodyPr/>
        <a:lstStyle/>
        <a:p>
          <a:endParaRPr lang="en-IE"/>
        </a:p>
      </dgm:t>
    </dgm:pt>
    <dgm:pt modelId="{083532E7-D8BE-48A8-A3A7-5B3517000073}" type="sibTrans" cxnId="{07D17724-D996-4E6B-BC3F-3A42F7353246}">
      <dgm:prSet/>
      <dgm:spPr/>
      <dgm:t>
        <a:bodyPr/>
        <a:lstStyle/>
        <a:p>
          <a:endParaRPr lang="en-IE"/>
        </a:p>
      </dgm:t>
    </dgm:pt>
    <dgm:pt modelId="{41A00096-1F6D-472A-AF61-B61E66CA13B9}">
      <dgm:prSet phldrT="[Text]"/>
      <dgm:spPr/>
      <dgm:t>
        <a:bodyPr/>
        <a:lstStyle/>
        <a:p>
          <a:r>
            <a:rPr lang="en-US" dirty="0"/>
            <a:t>An emerging high growth International Financial Services sub-sector</a:t>
          </a:r>
        </a:p>
      </dgm:t>
    </dgm:pt>
    <dgm:pt modelId="{DE5A5641-8561-4C4D-A936-75D52C6C9E7A}" type="parTrans" cxnId="{37ABEC26-9A2D-42FE-B0E4-97AAFB752A64}">
      <dgm:prSet/>
      <dgm:spPr/>
      <dgm:t>
        <a:bodyPr/>
        <a:lstStyle/>
        <a:p>
          <a:endParaRPr lang="en-IE"/>
        </a:p>
      </dgm:t>
    </dgm:pt>
    <dgm:pt modelId="{07440255-453B-432B-94BC-FED68B3CB842}" type="sibTrans" cxnId="{37ABEC26-9A2D-42FE-B0E4-97AAFB752A64}">
      <dgm:prSet/>
      <dgm:spPr/>
      <dgm:t>
        <a:bodyPr/>
        <a:lstStyle/>
        <a:p>
          <a:endParaRPr lang="en-IE"/>
        </a:p>
      </dgm:t>
    </dgm:pt>
    <dgm:pt modelId="{31CC5A84-F15D-41EE-96B0-A48E87B6728E}">
      <dgm:prSet phldrT="[Text]"/>
      <dgm:spPr/>
      <dgm:t>
        <a:bodyPr/>
        <a:lstStyle/>
        <a:p>
          <a:r>
            <a:rPr lang="en-IE" dirty="0"/>
            <a:t>Financial services that provide environmental benefits within the context of environmentally sustainable development, such as action on climate change</a:t>
          </a:r>
          <a:endParaRPr lang="en-US" dirty="0"/>
        </a:p>
      </dgm:t>
    </dgm:pt>
    <dgm:pt modelId="{EAADA227-1C02-4C8B-B5E0-3825A91E6669}" type="parTrans" cxnId="{69646721-E6E6-4304-9C64-8CFA95B5C028}">
      <dgm:prSet/>
      <dgm:spPr/>
      <dgm:t>
        <a:bodyPr/>
        <a:lstStyle/>
        <a:p>
          <a:endParaRPr lang="en-IE"/>
        </a:p>
      </dgm:t>
    </dgm:pt>
    <dgm:pt modelId="{38CF172C-FC3E-4D62-85BE-E493C887A066}" type="sibTrans" cxnId="{69646721-E6E6-4304-9C64-8CFA95B5C028}">
      <dgm:prSet/>
      <dgm:spPr/>
      <dgm:t>
        <a:bodyPr/>
        <a:lstStyle/>
        <a:p>
          <a:endParaRPr lang="en-IE"/>
        </a:p>
      </dgm:t>
    </dgm:pt>
    <dgm:pt modelId="{A015AE56-511C-4956-9058-6C72131FBB92}">
      <dgm:prSet/>
      <dgm:spPr/>
      <dgm:t>
        <a:bodyPr/>
        <a:lstStyle/>
        <a:p>
          <a:r>
            <a:rPr lang="en-IE" dirty="0"/>
            <a:t>Financial services that are aligned with the Sustainable Development Goals, including the implementation of the Paris Agreement on Climate Change</a:t>
          </a:r>
        </a:p>
      </dgm:t>
    </dgm:pt>
    <dgm:pt modelId="{6BF66FD8-1DBF-48F5-9A56-536DE1565C0B}" type="parTrans" cxnId="{A3FFC4A9-324E-4CBA-86B0-4AED66DEA8BF}">
      <dgm:prSet/>
      <dgm:spPr/>
      <dgm:t>
        <a:bodyPr/>
        <a:lstStyle/>
        <a:p>
          <a:endParaRPr lang="en-IE"/>
        </a:p>
      </dgm:t>
    </dgm:pt>
    <dgm:pt modelId="{BF211D5A-6E97-470F-A149-D8898AC47E7D}" type="sibTrans" cxnId="{A3FFC4A9-324E-4CBA-86B0-4AED66DEA8BF}">
      <dgm:prSet/>
      <dgm:spPr/>
      <dgm:t>
        <a:bodyPr/>
        <a:lstStyle/>
        <a:p>
          <a:endParaRPr lang="en-IE"/>
        </a:p>
      </dgm:t>
    </dgm:pt>
    <dgm:pt modelId="{673FDE9B-9A78-4877-9C9B-76A71CC91E52}" type="pres">
      <dgm:prSet presAssocID="{CBFFF1ED-A3E6-4E91-A9C7-B9644F366FA1}" presName="Name0" presStyleCnt="0">
        <dgm:presLayoutVars>
          <dgm:dir/>
          <dgm:animLvl val="lvl"/>
          <dgm:resizeHandles val="exact"/>
        </dgm:presLayoutVars>
      </dgm:prSet>
      <dgm:spPr/>
    </dgm:pt>
    <dgm:pt modelId="{2F84E05D-A893-40DE-BA0A-FBAAF89FE56C}" type="pres">
      <dgm:prSet presAssocID="{43E224DC-CC1D-40E2-A2C2-6E573F0BF89C}" presName="linNode" presStyleCnt="0"/>
      <dgm:spPr/>
    </dgm:pt>
    <dgm:pt modelId="{C78AD5D0-A276-448E-BFA9-A6637F74EF8E}" type="pres">
      <dgm:prSet presAssocID="{43E224DC-CC1D-40E2-A2C2-6E573F0BF89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E5A8F77-297B-448A-8E94-0A143B80E0F2}" type="pres">
      <dgm:prSet presAssocID="{43E224DC-CC1D-40E2-A2C2-6E573F0BF89C}" presName="descendantText" presStyleLbl="alignAccFollowNode1" presStyleIdx="0" presStyleCnt="3">
        <dgm:presLayoutVars>
          <dgm:bulletEnabled val="1"/>
        </dgm:presLayoutVars>
      </dgm:prSet>
      <dgm:spPr/>
    </dgm:pt>
    <dgm:pt modelId="{82CF1863-EC5C-4F41-BB78-BC9884D0C73F}" type="pres">
      <dgm:prSet presAssocID="{24862C6B-3FB7-4A62-A902-84A4D0A99D92}" presName="sp" presStyleCnt="0"/>
      <dgm:spPr/>
    </dgm:pt>
    <dgm:pt modelId="{2253962A-F303-4CFC-A1F5-1FD4165AABEA}" type="pres">
      <dgm:prSet presAssocID="{5394D8A5-1A3F-4801-9EAC-772A1260C7EB}" presName="linNode" presStyleCnt="0"/>
      <dgm:spPr/>
    </dgm:pt>
    <dgm:pt modelId="{C8377A68-F948-40B0-AA88-042B8758AA2F}" type="pres">
      <dgm:prSet presAssocID="{5394D8A5-1A3F-4801-9EAC-772A1260C7E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7DC23B78-1D94-4ADD-8F0A-6C6C349263A9}" type="pres">
      <dgm:prSet presAssocID="{5394D8A5-1A3F-4801-9EAC-772A1260C7EB}" presName="descendantText" presStyleLbl="alignAccFollowNode1" presStyleIdx="1" presStyleCnt="3">
        <dgm:presLayoutVars>
          <dgm:bulletEnabled val="1"/>
        </dgm:presLayoutVars>
      </dgm:prSet>
      <dgm:spPr/>
    </dgm:pt>
    <dgm:pt modelId="{BD844BF4-C352-4B08-8CC7-50438DB07BCB}" type="pres">
      <dgm:prSet presAssocID="{04889E13-DC70-4941-AD06-DA017CFF4A3A}" presName="sp" presStyleCnt="0"/>
      <dgm:spPr/>
    </dgm:pt>
    <dgm:pt modelId="{02953992-C05E-4C4E-948B-D55F125EDA6E}" type="pres">
      <dgm:prSet presAssocID="{1654DE48-7935-4C13-BAD1-BDB2F8E8120C}" presName="linNode" presStyleCnt="0"/>
      <dgm:spPr/>
    </dgm:pt>
    <dgm:pt modelId="{F2CE86FD-33E2-4380-B6B4-19A374C0A7C8}" type="pres">
      <dgm:prSet presAssocID="{1654DE48-7935-4C13-BAD1-BDB2F8E8120C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CA0EEE29-B11E-4119-B3C2-EDFB2D5FAEBB}" type="pres">
      <dgm:prSet presAssocID="{1654DE48-7935-4C13-BAD1-BDB2F8E8120C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09BFC00B-2C7A-4DBA-91F1-DAB3113CD95E}" srcId="{CBFFF1ED-A3E6-4E91-A9C7-B9644F366FA1}" destId="{5394D8A5-1A3F-4801-9EAC-772A1260C7EB}" srcOrd="1" destOrd="0" parTransId="{59290F2C-A522-421C-94F3-22E851F62474}" sibTransId="{04889E13-DC70-4941-AD06-DA017CFF4A3A}"/>
    <dgm:cxn modelId="{69646721-E6E6-4304-9C64-8CFA95B5C028}" srcId="{5394D8A5-1A3F-4801-9EAC-772A1260C7EB}" destId="{31CC5A84-F15D-41EE-96B0-A48E87B6728E}" srcOrd="0" destOrd="0" parTransId="{EAADA227-1C02-4C8B-B5E0-3825A91E6669}" sibTransId="{38CF172C-FC3E-4D62-85BE-E493C887A066}"/>
    <dgm:cxn modelId="{07D17724-D996-4E6B-BC3F-3A42F7353246}" srcId="{CBFFF1ED-A3E6-4E91-A9C7-B9644F366FA1}" destId="{1654DE48-7935-4C13-BAD1-BDB2F8E8120C}" srcOrd="2" destOrd="0" parTransId="{8E1FBB2E-8268-4285-ACA1-3E4BCC73C17D}" sibTransId="{083532E7-D8BE-48A8-A3A7-5B3517000073}"/>
    <dgm:cxn modelId="{37ABEC26-9A2D-42FE-B0E4-97AAFB752A64}" srcId="{43E224DC-CC1D-40E2-A2C2-6E573F0BF89C}" destId="{41A00096-1F6D-472A-AF61-B61E66CA13B9}" srcOrd="0" destOrd="0" parTransId="{DE5A5641-8561-4C4D-A936-75D52C6C9E7A}" sibTransId="{07440255-453B-432B-94BC-FED68B3CB842}"/>
    <dgm:cxn modelId="{F86C312A-B6CD-49A6-9241-F04B7FC44E01}" type="presOf" srcId="{43E224DC-CC1D-40E2-A2C2-6E573F0BF89C}" destId="{C78AD5D0-A276-448E-BFA9-A6637F74EF8E}" srcOrd="0" destOrd="0" presId="urn:microsoft.com/office/officeart/2005/8/layout/vList5"/>
    <dgm:cxn modelId="{56983965-E0CF-4820-8CD4-2D596BBEC0F8}" type="presOf" srcId="{31CC5A84-F15D-41EE-96B0-A48E87B6728E}" destId="{7DC23B78-1D94-4ADD-8F0A-6C6C349263A9}" srcOrd="0" destOrd="0" presId="urn:microsoft.com/office/officeart/2005/8/layout/vList5"/>
    <dgm:cxn modelId="{A858CE65-6659-4B6E-8CF3-AF4555E21B84}" type="presOf" srcId="{41A00096-1F6D-472A-AF61-B61E66CA13B9}" destId="{DE5A8F77-297B-448A-8E94-0A143B80E0F2}" srcOrd="0" destOrd="0" presId="urn:microsoft.com/office/officeart/2005/8/layout/vList5"/>
    <dgm:cxn modelId="{0DBE167C-4DA2-45F2-BA16-6F9EC7F8AA55}" type="presOf" srcId="{CBFFF1ED-A3E6-4E91-A9C7-B9644F366FA1}" destId="{673FDE9B-9A78-4877-9C9B-76A71CC91E52}" srcOrd="0" destOrd="0" presId="urn:microsoft.com/office/officeart/2005/8/layout/vList5"/>
    <dgm:cxn modelId="{96A38284-5A39-4AF0-801B-F64AF90E6EDD}" type="presOf" srcId="{A015AE56-511C-4956-9058-6C72131FBB92}" destId="{CA0EEE29-B11E-4119-B3C2-EDFB2D5FAEBB}" srcOrd="0" destOrd="0" presId="urn:microsoft.com/office/officeart/2005/8/layout/vList5"/>
    <dgm:cxn modelId="{A3FFC4A9-324E-4CBA-86B0-4AED66DEA8BF}" srcId="{1654DE48-7935-4C13-BAD1-BDB2F8E8120C}" destId="{A015AE56-511C-4956-9058-6C72131FBB92}" srcOrd="0" destOrd="0" parTransId="{6BF66FD8-1DBF-48F5-9A56-536DE1565C0B}" sibTransId="{BF211D5A-6E97-470F-A149-D8898AC47E7D}"/>
    <dgm:cxn modelId="{D1A2FBA9-64D8-4119-A256-1D5091B3C2CA}" type="presOf" srcId="{1654DE48-7935-4C13-BAD1-BDB2F8E8120C}" destId="{F2CE86FD-33E2-4380-B6B4-19A374C0A7C8}" srcOrd="0" destOrd="0" presId="urn:microsoft.com/office/officeart/2005/8/layout/vList5"/>
    <dgm:cxn modelId="{E41F1CE3-50F0-4E2B-93A3-D09D8F1A8DAC}" type="presOf" srcId="{5394D8A5-1A3F-4801-9EAC-772A1260C7EB}" destId="{C8377A68-F948-40B0-AA88-042B8758AA2F}" srcOrd="0" destOrd="0" presId="urn:microsoft.com/office/officeart/2005/8/layout/vList5"/>
    <dgm:cxn modelId="{4B91B7E5-74F4-40A0-B93D-DD8919E83501}" srcId="{CBFFF1ED-A3E6-4E91-A9C7-B9644F366FA1}" destId="{43E224DC-CC1D-40E2-A2C2-6E573F0BF89C}" srcOrd="0" destOrd="0" parTransId="{20C095F5-7999-4437-9171-61A56307D41E}" sibTransId="{24862C6B-3FB7-4A62-A902-84A4D0A99D92}"/>
    <dgm:cxn modelId="{99957730-7EE3-4D58-B316-7E449ECE6DB4}" type="presParOf" srcId="{673FDE9B-9A78-4877-9C9B-76A71CC91E52}" destId="{2F84E05D-A893-40DE-BA0A-FBAAF89FE56C}" srcOrd="0" destOrd="0" presId="urn:microsoft.com/office/officeart/2005/8/layout/vList5"/>
    <dgm:cxn modelId="{B7965C29-A4CD-46F7-8367-E77C74122334}" type="presParOf" srcId="{2F84E05D-A893-40DE-BA0A-FBAAF89FE56C}" destId="{C78AD5D0-A276-448E-BFA9-A6637F74EF8E}" srcOrd="0" destOrd="0" presId="urn:microsoft.com/office/officeart/2005/8/layout/vList5"/>
    <dgm:cxn modelId="{8E9F19CB-4AA6-4DAF-A7A4-7730D57AAEBA}" type="presParOf" srcId="{2F84E05D-A893-40DE-BA0A-FBAAF89FE56C}" destId="{DE5A8F77-297B-448A-8E94-0A143B80E0F2}" srcOrd="1" destOrd="0" presId="urn:microsoft.com/office/officeart/2005/8/layout/vList5"/>
    <dgm:cxn modelId="{FD1B4F5C-3578-45A8-9735-E1AE13DFED60}" type="presParOf" srcId="{673FDE9B-9A78-4877-9C9B-76A71CC91E52}" destId="{82CF1863-EC5C-4F41-BB78-BC9884D0C73F}" srcOrd="1" destOrd="0" presId="urn:microsoft.com/office/officeart/2005/8/layout/vList5"/>
    <dgm:cxn modelId="{2E28FD89-03BE-476C-A841-391919036050}" type="presParOf" srcId="{673FDE9B-9A78-4877-9C9B-76A71CC91E52}" destId="{2253962A-F303-4CFC-A1F5-1FD4165AABEA}" srcOrd="2" destOrd="0" presId="urn:microsoft.com/office/officeart/2005/8/layout/vList5"/>
    <dgm:cxn modelId="{F7532EBD-4220-4C68-9BD1-E8B1F2630333}" type="presParOf" srcId="{2253962A-F303-4CFC-A1F5-1FD4165AABEA}" destId="{C8377A68-F948-40B0-AA88-042B8758AA2F}" srcOrd="0" destOrd="0" presId="urn:microsoft.com/office/officeart/2005/8/layout/vList5"/>
    <dgm:cxn modelId="{11A735CB-C722-4CA4-98B0-02A60AF98D2A}" type="presParOf" srcId="{2253962A-F303-4CFC-A1F5-1FD4165AABEA}" destId="{7DC23B78-1D94-4ADD-8F0A-6C6C349263A9}" srcOrd="1" destOrd="0" presId="urn:microsoft.com/office/officeart/2005/8/layout/vList5"/>
    <dgm:cxn modelId="{BDB8A2E9-5FE6-473E-A6BD-5177ABB3DCD9}" type="presParOf" srcId="{673FDE9B-9A78-4877-9C9B-76A71CC91E52}" destId="{BD844BF4-C352-4B08-8CC7-50438DB07BCB}" srcOrd="3" destOrd="0" presId="urn:microsoft.com/office/officeart/2005/8/layout/vList5"/>
    <dgm:cxn modelId="{78E8E0D4-C99D-47A6-8A0B-637316669E06}" type="presParOf" srcId="{673FDE9B-9A78-4877-9C9B-76A71CC91E52}" destId="{02953992-C05E-4C4E-948B-D55F125EDA6E}" srcOrd="4" destOrd="0" presId="urn:microsoft.com/office/officeart/2005/8/layout/vList5"/>
    <dgm:cxn modelId="{713FD522-3181-4F54-84E4-E8ECE50A9B77}" type="presParOf" srcId="{02953992-C05E-4C4E-948B-D55F125EDA6E}" destId="{F2CE86FD-33E2-4380-B6B4-19A374C0A7C8}" srcOrd="0" destOrd="0" presId="urn:microsoft.com/office/officeart/2005/8/layout/vList5"/>
    <dgm:cxn modelId="{4C5AD680-6336-4E5F-B296-E24D44DBCF85}" type="presParOf" srcId="{02953992-C05E-4C4E-948B-D55F125EDA6E}" destId="{CA0EEE29-B11E-4119-B3C2-EDFB2D5FAEB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FFF1ED-A3E6-4E91-A9C7-B9644F366FA1}" type="doc">
      <dgm:prSet loTypeId="urn:microsoft.com/office/officeart/2005/8/layout/vList5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D47C556-59C2-4ACF-8E39-5A95F50B73D7}">
      <dgm:prSet/>
      <dgm:spPr/>
      <dgm:t>
        <a:bodyPr/>
        <a:lstStyle/>
        <a:p>
          <a:r>
            <a:rPr lang="en-IE" dirty="0"/>
            <a:t>Global policy drivers</a:t>
          </a:r>
        </a:p>
      </dgm:t>
    </dgm:pt>
    <dgm:pt modelId="{373A4C4C-A797-4E85-8CBA-50998288028D}" type="parTrans" cxnId="{C61B71E4-B9B5-421C-8F0C-184A712D11E9}">
      <dgm:prSet/>
      <dgm:spPr/>
      <dgm:t>
        <a:bodyPr/>
        <a:lstStyle/>
        <a:p>
          <a:endParaRPr lang="en-US"/>
        </a:p>
      </dgm:t>
    </dgm:pt>
    <dgm:pt modelId="{A580DA97-8F3C-4F4D-896C-07E3D7CCBD24}" type="sibTrans" cxnId="{C61B71E4-B9B5-421C-8F0C-184A712D11E9}">
      <dgm:prSet/>
      <dgm:spPr/>
      <dgm:t>
        <a:bodyPr/>
        <a:lstStyle/>
        <a:p>
          <a:endParaRPr lang="en-US"/>
        </a:p>
      </dgm:t>
    </dgm:pt>
    <dgm:pt modelId="{BC9647C2-F958-4CDF-A873-718B38293B87}">
      <dgm:prSet/>
      <dgm:spPr/>
      <dgm:t>
        <a:bodyPr/>
        <a:lstStyle/>
        <a:p>
          <a:r>
            <a:rPr lang="en-IE" dirty="0"/>
            <a:t>UN Sustainable Development Goals</a:t>
          </a:r>
        </a:p>
      </dgm:t>
    </dgm:pt>
    <dgm:pt modelId="{3D44A699-780F-47F5-AA7B-8E4972B87904}" type="parTrans" cxnId="{AFBA43F9-E4B7-4951-AABC-0DF069B696C9}">
      <dgm:prSet/>
      <dgm:spPr/>
      <dgm:t>
        <a:bodyPr/>
        <a:lstStyle/>
        <a:p>
          <a:endParaRPr lang="en-US"/>
        </a:p>
      </dgm:t>
    </dgm:pt>
    <dgm:pt modelId="{CBF26BF9-205C-4558-9C8F-756A1AED64D4}" type="sibTrans" cxnId="{AFBA43F9-E4B7-4951-AABC-0DF069B696C9}">
      <dgm:prSet/>
      <dgm:spPr/>
      <dgm:t>
        <a:bodyPr/>
        <a:lstStyle/>
        <a:p>
          <a:endParaRPr lang="en-US"/>
        </a:p>
      </dgm:t>
    </dgm:pt>
    <dgm:pt modelId="{6B707030-97BB-4C25-8A06-DDF64071C986}">
      <dgm:prSet/>
      <dgm:spPr/>
      <dgm:t>
        <a:bodyPr/>
        <a:lstStyle/>
        <a:p>
          <a:r>
            <a:rPr lang="en-IE" dirty="0"/>
            <a:t>Paris agreement</a:t>
          </a:r>
        </a:p>
      </dgm:t>
    </dgm:pt>
    <dgm:pt modelId="{492A073D-765F-4C22-A786-749FBD1A3052}" type="parTrans" cxnId="{CA6B4E9F-55CD-4B2E-854D-3E0FDDCDFD2D}">
      <dgm:prSet/>
      <dgm:spPr/>
      <dgm:t>
        <a:bodyPr/>
        <a:lstStyle/>
        <a:p>
          <a:endParaRPr lang="en-US"/>
        </a:p>
      </dgm:t>
    </dgm:pt>
    <dgm:pt modelId="{52A2E797-9F34-4F13-944E-8FE234967FDE}" type="sibTrans" cxnId="{CA6B4E9F-55CD-4B2E-854D-3E0FDDCDFD2D}">
      <dgm:prSet/>
      <dgm:spPr/>
      <dgm:t>
        <a:bodyPr/>
        <a:lstStyle/>
        <a:p>
          <a:endParaRPr lang="en-US"/>
        </a:p>
      </dgm:t>
    </dgm:pt>
    <dgm:pt modelId="{B3FED1A0-C5BE-44CC-998E-6CD26DA9A544}">
      <dgm:prSet/>
      <dgm:spPr/>
      <dgm:t>
        <a:bodyPr/>
        <a:lstStyle/>
        <a:p>
          <a:r>
            <a:rPr lang="en-IE" dirty="0"/>
            <a:t>The Financial Services Opportunity</a:t>
          </a:r>
        </a:p>
      </dgm:t>
    </dgm:pt>
    <dgm:pt modelId="{6BA9DC96-B5CB-4E36-B41E-6729E16F80BD}" type="parTrans" cxnId="{A3015BF8-F7EC-4C36-8377-0B5A4948E807}">
      <dgm:prSet/>
      <dgm:spPr/>
      <dgm:t>
        <a:bodyPr/>
        <a:lstStyle/>
        <a:p>
          <a:endParaRPr lang="en-US"/>
        </a:p>
      </dgm:t>
    </dgm:pt>
    <dgm:pt modelId="{E28E414E-1996-4627-B8E5-52E858F75F70}" type="sibTrans" cxnId="{A3015BF8-F7EC-4C36-8377-0B5A4948E807}">
      <dgm:prSet/>
      <dgm:spPr/>
      <dgm:t>
        <a:bodyPr/>
        <a:lstStyle/>
        <a:p>
          <a:endParaRPr lang="en-US"/>
        </a:p>
      </dgm:t>
    </dgm:pt>
    <dgm:pt modelId="{53902C3C-ACB1-4CB6-9973-6008D75E0BB3}">
      <dgm:prSet/>
      <dgm:spPr/>
      <dgm:t>
        <a:bodyPr/>
        <a:lstStyle/>
        <a:p>
          <a:r>
            <a:rPr lang="en-IE" dirty="0"/>
            <a:t>Globally: $90 trillion to 2030 (G20 estimate)</a:t>
          </a:r>
        </a:p>
      </dgm:t>
    </dgm:pt>
    <dgm:pt modelId="{D7B74461-117C-42F0-AC11-527E1CB4185E}" type="parTrans" cxnId="{52F4472D-964B-41DF-A4C1-6DC2D306FA16}">
      <dgm:prSet/>
      <dgm:spPr/>
      <dgm:t>
        <a:bodyPr/>
        <a:lstStyle/>
        <a:p>
          <a:endParaRPr lang="en-US"/>
        </a:p>
      </dgm:t>
    </dgm:pt>
    <dgm:pt modelId="{2146CF70-0DF1-46CB-BD87-38BE875E927D}" type="sibTrans" cxnId="{52F4472D-964B-41DF-A4C1-6DC2D306FA16}">
      <dgm:prSet/>
      <dgm:spPr/>
      <dgm:t>
        <a:bodyPr/>
        <a:lstStyle/>
        <a:p>
          <a:endParaRPr lang="en-US"/>
        </a:p>
      </dgm:t>
    </dgm:pt>
    <dgm:pt modelId="{526F74FA-B459-4002-BEDA-FE65ACBA6CA2}">
      <dgm:prSet/>
      <dgm:spPr/>
      <dgm:t>
        <a:bodyPr/>
        <a:lstStyle/>
        <a:p>
          <a:r>
            <a:rPr lang="en-IE" dirty="0"/>
            <a:t>In Ireland: €40 billion to 2050 (ISIF estimate)</a:t>
          </a:r>
        </a:p>
      </dgm:t>
    </dgm:pt>
    <dgm:pt modelId="{F5EB7969-2B9C-40DC-9441-971C9C992B94}" type="parTrans" cxnId="{19A4F0C7-3391-43A3-A3EB-5D2229020E65}">
      <dgm:prSet/>
      <dgm:spPr/>
      <dgm:t>
        <a:bodyPr/>
        <a:lstStyle/>
        <a:p>
          <a:endParaRPr lang="en-US"/>
        </a:p>
      </dgm:t>
    </dgm:pt>
    <dgm:pt modelId="{A479AF1D-8692-4D3F-A706-4BCE6A8C54D6}" type="sibTrans" cxnId="{19A4F0C7-3391-43A3-A3EB-5D2229020E65}">
      <dgm:prSet/>
      <dgm:spPr/>
      <dgm:t>
        <a:bodyPr/>
        <a:lstStyle/>
        <a:p>
          <a:endParaRPr lang="en-US"/>
        </a:p>
      </dgm:t>
    </dgm:pt>
    <dgm:pt modelId="{345EA41F-58DF-4D40-9196-27E34400F60F}">
      <dgm:prSet/>
      <dgm:spPr/>
      <dgm:t>
        <a:bodyPr/>
        <a:lstStyle/>
        <a:p>
          <a:r>
            <a:rPr lang="en-IE" dirty="0"/>
            <a:t>On green finance specifically: UN, OECD, G20, G7, most recently the EU</a:t>
          </a:r>
        </a:p>
      </dgm:t>
    </dgm:pt>
    <dgm:pt modelId="{930CEBC2-336E-4707-89F9-E7F1782CD642}" type="parTrans" cxnId="{B016C8AC-5A27-4A68-90FF-6FDE5A58775A}">
      <dgm:prSet/>
      <dgm:spPr/>
      <dgm:t>
        <a:bodyPr/>
        <a:lstStyle/>
        <a:p>
          <a:endParaRPr lang="en-US"/>
        </a:p>
      </dgm:t>
    </dgm:pt>
    <dgm:pt modelId="{3CCBCFF8-E306-4FF2-BBC8-1C2E1ACB3BA9}" type="sibTrans" cxnId="{B016C8AC-5A27-4A68-90FF-6FDE5A58775A}">
      <dgm:prSet/>
      <dgm:spPr/>
      <dgm:t>
        <a:bodyPr/>
        <a:lstStyle/>
        <a:p>
          <a:endParaRPr lang="en-US"/>
        </a:p>
      </dgm:t>
    </dgm:pt>
    <dgm:pt modelId="{22DF19CB-0E7F-4A51-9052-0F49107275E4}" type="pres">
      <dgm:prSet presAssocID="{CBFFF1ED-A3E6-4E91-A9C7-B9644F366FA1}" presName="Name0" presStyleCnt="0">
        <dgm:presLayoutVars>
          <dgm:dir/>
          <dgm:animLvl val="lvl"/>
          <dgm:resizeHandles val="exact"/>
        </dgm:presLayoutVars>
      </dgm:prSet>
      <dgm:spPr/>
    </dgm:pt>
    <dgm:pt modelId="{6E70181D-45AE-4999-B4D2-B57076332164}" type="pres">
      <dgm:prSet presAssocID="{CD47C556-59C2-4ACF-8E39-5A95F50B73D7}" presName="linNode" presStyleCnt="0"/>
      <dgm:spPr/>
    </dgm:pt>
    <dgm:pt modelId="{EE4371A9-05C6-474D-9087-0500B0975E9C}" type="pres">
      <dgm:prSet presAssocID="{CD47C556-59C2-4ACF-8E39-5A95F50B73D7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24BF16B5-0AB1-414B-87DD-590C2C22B926}" type="pres">
      <dgm:prSet presAssocID="{CD47C556-59C2-4ACF-8E39-5A95F50B73D7}" presName="descendantText" presStyleLbl="alignAccFollowNode1" presStyleIdx="0" presStyleCnt="2">
        <dgm:presLayoutVars>
          <dgm:bulletEnabled val="1"/>
        </dgm:presLayoutVars>
      </dgm:prSet>
      <dgm:spPr/>
    </dgm:pt>
    <dgm:pt modelId="{028FE87D-D1BE-4591-B5F3-6A72F558AA1F}" type="pres">
      <dgm:prSet presAssocID="{A580DA97-8F3C-4F4D-896C-07E3D7CCBD24}" presName="sp" presStyleCnt="0"/>
      <dgm:spPr/>
    </dgm:pt>
    <dgm:pt modelId="{92B477ED-0370-48E5-A0CE-E2BC3C4C3BC5}" type="pres">
      <dgm:prSet presAssocID="{B3FED1A0-C5BE-44CC-998E-6CD26DA9A544}" presName="linNode" presStyleCnt="0"/>
      <dgm:spPr/>
    </dgm:pt>
    <dgm:pt modelId="{CC90F46A-3456-4428-88A4-1A1F109F14FF}" type="pres">
      <dgm:prSet presAssocID="{B3FED1A0-C5BE-44CC-998E-6CD26DA9A544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7575FA27-2059-4E12-B5A9-566255A8576F}" type="pres">
      <dgm:prSet presAssocID="{B3FED1A0-C5BE-44CC-998E-6CD26DA9A544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6AFA7513-863B-4D31-9697-5444FFB04DFD}" type="presOf" srcId="{B3FED1A0-C5BE-44CC-998E-6CD26DA9A544}" destId="{CC90F46A-3456-4428-88A4-1A1F109F14FF}" srcOrd="0" destOrd="0" presId="urn:microsoft.com/office/officeart/2005/8/layout/vList5"/>
    <dgm:cxn modelId="{52F4472D-964B-41DF-A4C1-6DC2D306FA16}" srcId="{B3FED1A0-C5BE-44CC-998E-6CD26DA9A544}" destId="{53902C3C-ACB1-4CB6-9973-6008D75E0BB3}" srcOrd="0" destOrd="0" parTransId="{D7B74461-117C-42F0-AC11-527E1CB4185E}" sibTransId="{2146CF70-0DF1-46CB-BD87-38BE875E927D}"/>
    <dgm:cxn modelId="{3A41C73F-D9A9-49F2-8B9D-D4D1E4EA238C}" type="presOf" srcId="{CD47C556-59C2-4ACF-8E39-5A95F50B73D7}" destId="{EE4371A9-05C6-474D-9087-0500B0975E9C}" srcOrd="0" destOrd="0" presId="urn:microsoft.com/office/officeart/2005/8/layout/vList5"/>
    <dgm:cxn modelId="{CA6B4E9F-55CD-4B2E-854D-3E0FDDCDFD2D}" srcId="{CD47C556-59C2-4ACF-8E39-5A95F50B73D7}" destId="{6B707030-97BB-4C25-8A06-DDF64071C986}" srcOrd="0" destOrd="0" parTransId="{492A073D-765F-4C22-A786-749FBD1A3052}" sibTransId="{52A2E797-9F34-4F13-944E-8FE234967FDE}"/>
    <dgm:cxn modelId="{B016C8AC-5A27-4A68-90FF-6FDE5A58775A}" srcId="{CD47C556-59C2-4ACF-8E39-5A95F50B73D7}" destId="{345EA41F-58DF-4D40-9196-27E34400F60F}" srcOrd="2" destOrd="0" parTransId="{930CEBC2-336E-4707-89F9-E7F1782CD642}" sibTransId="{3CCBCFF8-E306-4FF2-BBC8-1C2E1ACB3BA9}"/>
    <dgm:cxn modelId="{FB7E47BB-CA37-4462-9E79-474EF5DE81A9}" type="presOf" srcId="{6B707030-97BB-4C25-8A06-DDF64071C986}" destId="{24BF16B5-0AB1-414B-87DD-590C2C22B926}" srcOrd="0" destOrd="0" presId="urn:microsoft.com/office/officeart/2005/8/layout/vList5"/>
    <dgm:cxn modelId="{19A4F0C7-3391-43A3-A3EB-5D2229020E65}" srcId="{B3FED1A0-C5BE-44CC-998E-6CD26DA9A544}" destId="{526F74FA-B459-4002-BEDA-FE65ACBA6CA2}" srcOrd="1" destOrd="0" parTransId="{F5EB7969-2B9C-40DC-9441-971C9C992B94}" sibTransId="{A479AF1D-8692-4D3F-A706-4BCE6A8C54D6}"/>
    <dgm:cxn modelId="{CCAF13CD-77A0-4D04-B5B4-F453520B61DE}" type="presOf" srcId="{CBFFF1ED-A3E6-4E91-A9C7-B9644F366FA1}" destId="{22DF19CB-0E7F-4A51-9052-0F49107275E4}" srcOrd="0" destOrd="0" presId="urn:microsoft.com/office/officeart/2005/8/layout/vList5"/>
    <dgm:cxn modelId="{AF6F65E3-0159-4B7C-8343-492544A07FC9}" type="presOf" srcId="{53902C3C-ACB1-4CB6-9973-6008D75E0BB3}" destId="{7575FA27-2059-4E12-B5A9-566255A8576F}" srcOrd="0" destOrd="0" presId="urn:microsoft.com/office/officeart/2005/8/layout/vList5"/>
    <dgm:cxn modelId="{C61B71E4-B9B5-421C-8F0C-184A712D11E9}" srcId="{CBFFF1ED-A3E6-4E91-A9C7-B9644F366FA1}" destId="{CD47C556-59C2-4ACF-8E39-5A95F50B73D7}" srcOrd="0" destOrd="0" parTransId="{373A4C4C-A797-4E85-8CBA-50998288028D}" sibTransId="{A580DA97-8F3C-4F4D-896C-07E3D7CCBD24}"/>
    <dgm:cxn modelId="{C5B533EA-644A-4D89-B901-81BFDC14C047}" type="presOf" srcId="{345EA41F-58DF-4D40-9196-27E34400F60F}" destId="{24BF16B5-0AB1-414B-87DD-590C2C22B926}" srcOrd="0" destOrd="2" presId="urn:microsoft.com/office/officeart/2005/8/layout/vList5"/>
    <dgm:cxn modelId="{5360F1EF-BC2D-4B98-8B82-E7598CA02BBC}" type="presOf" srcId="{BC9647C2-F958-4CDF-A873-718B38293B87}" destId="{24BF16B5-0AB1-414B-87DD-590C2C22B926}" srcOrd="0" destOrd="1" presId="urn:microsoft.com/office/officeart/2005/8/layout/vList5"/>
    <dgm:cxn modelId="{A3015BF8-F7EC-4C36-8377-0B5A4948E807}" srcId="{CBFFF1ED-A3E6-4E91-A9C7-B9644F366FA1}" destId="{B3FED1A0-C5BE-44CC-998E-6CD26DA9A544}" srcOrd="1" destOrd="0" parTransId="{6BA9DC96-B5CB-4E36-B41E-6729E16F80BD}" sibTransId="{E28E414E-1996-4627-B8E5-52E858F75F70}"/>
    <dgm:cxn modelId="{017FF2F8-B8A1-4DDE-B093-4728B8A7E33E}" type="presOf" srcId="{526F74FA-B459-4002-BEDA-FE65ACBA6CA2}" destId="{7575FA27-2059-4E12-B5A9-566255A8576F}" srcOrd="0" destOrd="1" presId="urn:microsoft.com/office/officeart/2005/8/layout/vList5"/>
    <dgm:cxn modelId="{AFBA43F9-E4B7-4951-AABC-0DF069B696C9}" srcId="{CD47C556-59C2-4ACF-8E39-5A95F50B73D7}" destId="{BC9647C2-F958-4CDF-A873-718B38293B87}" srcOrd="1" destOrd="0" parTransId="{3D44A699-780F-47F5-AA7B-8E4972B87904}" sibTransId="{CBF26BF9-205C-4558-9C8F-756A1AED64D4}"/>
    <dgm:cxn modelId="{9BE51B77-E893-42C4-BA8D-C08ECAA144E1}" type="presParOf" srcId="{22DF19CB-0E7F-4A51-9052-0F49107275E4}" destId="{6E70181D-45AE-4999-B4D2-B57076332164}" srcOrd="0" destOrd="0" presId="urn:microsoft.com/office/officeart/2005/8/layout/vList5"/>
    <dgm:cxn modelId="{429D6861-9185-4B70-9FB0-00FABFFB0124}" type="presParOf" srcId="{6E70181D-45AE-4999-B4D2-B57076332164}" destId="{EE4371A9-05C6-474D-9087-0500B0975E9C}" srcOrd="0" destOrd="0" presId="urn:microsoft.com/office/officeart/2005/8/layout/vList5"/>
    <dgm:cxn modelId="{C6F7FE2C-A837-4663-B611-273A9DAD7088}" type="presParOf" srcId="{6E70181D-45AE-4999-B4D2-B57076332164}" destId="{24BF16B5-0AB1-414B-87DD-590C2C22B926}" srcOrd="1" destOrd="0" presId="urn:microsoft.com/office/officeart/2005/8/layout/vList5"/>
    <dgm:cxn modelId="{797F6617-F2BE-4B4C-9B23-277AC712E504}" type="presParOf" srcId="{22DF19CB-0E7F-4A51-9052-0F49107275E4}" destId="{028FE87D-D1BE-4591-B5F3-6A72F558AA1F}" srcOrd="1" destOrd="0" presId="urn:microsoft.com/office/officeart/2005/8/layout/vList5"/>
    <dgm:cxn modelId="{F43B5714-6D73-4B88-AAFB-028DA4AFE554}" type="presParOf" srcId="{22DF19CB-0E7F-4A51-9052-0F49107275E4}" destId="{92B477ED-0370-48E5-A0CE-E2BC3C4C3BC5}" srcOrd="2" destOrd="0" presId="urn:microsoft.com/office/officeart/2005/8/layout/vList5"/>
    <dgm:cxn modelId="{58FDC4AF-366F-4ABE-93B2-6E75A9F87B0F}" type="presParOf" srcId="{92B477ED-0370-48E5-A0CE-E2BC3C4C3BC5}" destId="{CC90F46A-3456-4428-88A4-1A1F109F14FF}" srcOrd="0" destOrd="0" presId="urn:microsoft.com/office/officeart/2005/8/layout/vList5"/>
    <dgm:cxn modelId="{BFAC0A14-5B0C-4A8D-9B73-5F5C52836BB5}" type="presParOf" srcId="{92B477ED-0370-48E5-A0CE-E2BC3C4C3BC5}" destId="{7575FA27-2059-4E12-B5A9-566255A8576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A8F77-297B-448A-8E94-0A143B80E0F2}">
      <dsp:nvSpPr>
        <dsp:cNvPr id="0" name=""/>
        <dsp:cNvSpPr/>
      </dsp:nvSpPr>
      <dsp:spPr>
        <a:xfrm rot="5400000">
          <a:off x="4528453" y="-1831006"/>
          <a:ext cx="766167" cy="462262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An emerging high growth International Financial Services sub-sector</a:t>
          </a:r>
        </a:p>
      </dsp:txBody>
      <dsp:txXfrm rot="-5400000">
        <a:off x="2600226" y="134622"/>
        <a:ext cx="4585222" cy="691365"/>
      </dsp:txXfrm>
    </dsp:sp>
    <dsp:sp modelId="{C78AD5D0-A276-448E-BFA9-A6637F74EF8E}">
      <dsp:nvSpPr>
        <dsp:cNvPr id="0" name=""/>
        <dsp:cNvSpPr/>
      </dsp:nvSpPr>
      <dsp:spPr>
        <a:xfrm>
          <a:off x="0" y="1451"/>
          <a:ext cx="2600225" cy="9577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0" kern="1200" dirty="0"/>
            <a:t>Green and Sustainable Finance is:</a:t>
          </a:r>
          <a:endParaRPr lang="en-US" sz="2000" b="0" kern="1200" dirty="0"/>
        </a:p>
      </dsp:txBody>
      <dsp:txXfrm>
        <a:off x="46751" y="48202"/>
        <a:ext cx="2506723" cy="864206"/>
      </dsp:txXfrm>
    </dsp:sp>
    <dsp:sp modelId="{7DC23B78-1D94-4ADD-8F0A-6C6C349263A9}">
      <dsp:nvSpPr>
        <dsp:cNvPr id="0" name=""/>
        <dsp:cNvSpPr/>
      </dsp:nvSpPr>
      <dsp:spPr>
        <a:xfrm rot="5400000">
          <a:off x="4528453" y="-825411"/>
          <a:ext cx="766167" cy="462262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500" kern="1200" dirty="0"/>
            <a:t>Financial services that provide environmental benefits within the context of environmentally sustainable development, such as action on climate change</a:t>
          </a:r>
          <a:endParaRPr lang="en-US" sz="1500" kern="1200" dirty="0"/>
        </a:p>
      </dsp:txBody>
      <dsp:txXfrm rot="-5400000">
        <a:off x="2600226" y="1140217"/>
        <a:ext cx="4585222" cy="691365"/>
      </dsp:txXfrm>
    </dsp:sp>
    <dsp:sp modelId="{C8377A68-F948-40B0-AA88-042B8758AA2F}">
      <dsp:nvSpPr>
        <dsp:cNvPr id="0" name=""/>
        <dsp:cNvSpPr/>
      </dsp:nvSpPr>
      <dsp:spPr>
        <a:xfrm>
          <a:off x="0" y="1007045"/>
          <a:ext cx="2600225" cy="9577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0" kern="1200" dirty="0"/>
            <a:t>Green Finance</a:t>
          </a:r>
          <a:endParaRPr lang="en-US" sz="2000" b="0" kern="1200" dirty="0"/>
        </a:p>
      </dsp:txBody>
      <dsp:txXfrm>
        <a:off x="46751" y="1053796"/>
        <a:ext cx="2506723" cy="864206"/>
      </dsp:txXfrm>
    </dsp:sp>
    <dsp:sp modelId="{CA0EEE29-B11E-4119-B3C2-EDFB2D5FAEBB}">
      <dsp:nvSpPr>
        <dsp:cNvPr id="0" name=""/>
        <dsp:cNvSpPr/>
      </dsp:nvSpPr>
      <dsp:spPr>
        <a:xfrm rot="5400000">
          <a:off x="4528453" y="180182"/>
          <a:ext cx="766167" cy="462262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500" kern="1200" dirty="0"/>
            <a:t>Financial services that are aligned with the Sustainable Development Goals, including the implementation of the Paris Agreement on Climate Change</a:t>
          </a:r>
        </a:p>
      </dsp:txBody>
      <dsp:txXfrm rot="-5400000">
        <a:off x="2600226" y="2145811"/>
        <a:ext cx="4585222" cy="691365"/>
      </dsp:txXfrm>
    </dsp:sp>
    <dsp:sp modelId="{F2CE86FD-33E2-4380-B6B4-19A374C0A7C8}">
      <dsp:nvSpPr>
        <dsp:cNvPr id="0" name=""/>
        <dsp:cNvSpPr/>
      </dsp:nvSpPr>
      <dsp:spPr>
        <a:xfrm>
          <a:off x="0" y="2012639"/>
          <a:ext cx="2600225" cy="9577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0" kern="1200" dirty="0"/>
            <a:t>Sustainable Finance</a:t>
          </a:r>
        </a:p>
      </dsp:txBody>
      <dsp:txXfrm>
        <a:off x="46751" y="2059390"/>
        <a:ext cx="2506723" cy="864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F16B5-0AB1-414B-87DD-590C2C22B926}">
      <dsp:nvSpPr>
        <dsp:cNvPr id="0" name=""/>
        <dsp:cNvSpPr/>
      </dsp:nvSpPr>
      <dsp:spPr>
        <a:xfrm rot="5400000">
          <a:off x="4268254" y="-1457796"/>
          <a:ext cx="1413243" cy="468223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900" kern="1200" dirty="0"/>
            <a:t>Paris agreement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900" kern="1200" dirty="0"/>
            <a:t>UN Sustainable Development Goals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900" kern="1200" dirty="0"/>
            <a:t>On green finance specifically: UN, OECD, G20, G7, most recently the EU</a:t>
          </a:r>
        </a:p>
      </dsp:txBody>
      <dsp:txXfrm rot="-5400000">
        <a:off x="2633758" y="245689"/>
        <a:ext cx="4613247" cy="1275265"/>
      </dsp:txXfrm>
    </dsp:sp>
    <dsp:sp modelId="{EE4371A9-05C6-474D-9087-0500B0975E9C}">
      <dsp:nvSpPr>
        <dsp:cNvPr id="0" name=""/>
        <dsp:cNvSpPr/>
      </dsp:nvSpPr>
      <dsp:spPr>
        <a:xfrm>
          <a:off x="0" y="44"/>
          <a:ext cx="2633757" cy="17665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200" kern="1200" dirty="0"/>
            <a:t>Global policy drivers</a:t>
          </a:r>
        </a:p>
      </dsp:txBody>
      <dsp:txXfrm>
        <a:off x="86236" y="86280"/>
        <a:ext cx="2461285" cy="1594082"/>
      </dsp:txXfrm>
    </dsp:sp>
    <dsp:sp modelId="{7575FA27-2059-4E12-B5A9-566255A8576F}">
      <dsp:nvSpPr>
        <dsp:cNvPr id="0" name=""/>
        <dsp:cNvSpPr/>
      </dsp:nvSpPr>
      <dsp:spPr>
        <a:xfrm rot="5400000">
          <a:off x="4268254" y="397085"/>
          <a:ext cx="1413243" cy="468223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900" kern="1200" dirty="0"/>
            <a:t>Globally: $90 trillion to 2030 (G20 estimate)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900" kern="1200" dirty="0"/>
            <a:t>In Ireland: €40 billion to 2050 (ISIF estimate)</a:t>
          </a:r>
        </a:p>
      </dsp:txBody>
      <dsp:txXfrm rot="-5400000">
        <a:off x="2633758" y="2100571"/>
        <a:ext cx="4613247" cy="1275265"/>
      </dsp:txXfrm>
    </dsp:sp>
    <dsp:sp modelId="{CC90F46A-3456-4428-88A4-1A1F109F14FF}">
      <dsp:nvSpPr>
        <dsp:cNvPr id="0" name=""/>
        <dsp:cNvSpPr/>
      </dsp:nvSpPr>
      <dsp:spPr>
        <a:xfrm>
          <a:off x="0" y="1854926"/>
          <a:ext cx="2633757" cy="17665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200" kern="1200" dirty="0"/>
            <a:t>The Financial Services Opportunity</a:t>
          </a:r>
        </a:p>
      </dsp:txBody>
      <dsp:txXfrm>
        <a:off x="86236" y="1941162"/>
        <a:ext cx="2461285" cy="1594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252623A4-22C5-C24B-B0EB-EB04F890B5A1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7B3C44F4-76DA-C946-BDB9-E39C02383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953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77F5C53D-00CD-4807-B36A-56A135DD0A6D}" type="datetimeFigureOut">
              <a:rPr lang="en-GB" smtClean="0"/>
              <a:pPr/>
              <a:t>05/02/2018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A0396446-88E3-46C7-BAD7-B52CE31901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8416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2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4927" indent="-30189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7580" indent="-241516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0611" indent="-241516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3643" indent="-241516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6675" indent="-24151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39707" indent="-24151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2739" indent="-24151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5770" indent="-24151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4850A25-D7E3-7E41-B4FA-9A35D8716C58}" type="slidenum">
              <a:rPr lang="en-US" sz="1300">
                <a:latin typeface="Calibri" charset="0"/>
              </a:rPr>
              <a:pPr eaLnBrk="1" hangingPunct="1"/>
              <a:t>1</a:t>
            </a:fld>
            <a:endParaRPr lang="en-US" sz="13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802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FB7726-BF37-4299-BFE1-70E791A66B07}" type="slidenum">
              <a:rPr kumimoji="0" lang="en-I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995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FB7726-BF37-4299-BFE1-70E791A66B07}" type="slidenum">
              <a:rPr kumimoji="0" lang="en-I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983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FB7726-BF37-4299-BFE1-70E791A66B07}" type="slidenum">
              <a:rPr kumimoji="0" lang="en-I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137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96446-88E3-46C7-BAD7-B52CE3190166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131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2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4927" indent="-30189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7580" indent="-241516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0611" indent="-241516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3643" indent="-241516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6675" indent="-24151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39707" indent="-24151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2739" indent="-24151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5770" indent="-24151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4850A25-D7E3-7E41-B4FA-9A35D8716C58}" type="slidenum">
              <a:rPr lang="en-US" sz="1300">
                <a:latin typeface="Calibri" charset="0"/>
              </a:rPr>
              <a:pPr eaLnBrk="1" hangingPunct="1"/>
              <a:t>9</a:t>
            </a:fld>
            <a:endParaRPr lang="en-US" sz="13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785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2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4927" indent="-30189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7580" indent="-241516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0611" indent="-241516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3643" indent="-241516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6675" indent="-24151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39707" indent="-24151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2739" indent="-24151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5770" indent="-24151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4850A25-D7E3-7E41-B4FA-9A35D8716C58}" type="slidenum">
              <a:rPr lang="en-US" sz="1300">
                <a:latin typeface="Calibri" charset="0"/>
              </a:rPr>
              <a:pPr eaLnBrk="1" hangingPunct="1"/>
              <a:t>12</a:t>
            </a:fld>
            <a:endParaRPr lang="en-US" sz="13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428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2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4927" indent="-30189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7580" indent="-241516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0611" indent="-241516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3643" indent="-241516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6675" indent="-24151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39707" indent="-24151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2739" indent="-24151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5770" indent="-24151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4850A25-D7E3-7E41-B4FA-9A35D8716C58}" type="slidenum">
              <a:rPr lang="en-US" sz="1300">
                <a:latin typeface="Calibri" charset="0"/>
              </a:rPr>
              <a:pPr eaLnBrk="1" hangingPunct="1"/>
              <a:t>16</a:t>
            </a:fld>
            <a:endParaRPr lang="en-US" sz="13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91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8CFC-0F5E-45BF-91C4-1EE9E0E0E4F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4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88963" y="6237288"/>
            <a:ext cx="444500" cy="482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A264246-7E18-F34F-A036-757D033B8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3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1265096-15C1-4253-AD51-11B7914EE5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224" y="-345363"/>
            <a:ext cx="3169423" cy="21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52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1265096-15C1-4253-AD51-11B7914EE5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602" y="-302042"/>
            <a:ext cx="3105325" cy="21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4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8CFC-0F5E-45BF-91C4-1EE9E0E0E4F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99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8CFC-0F5E-45BF-91C4-1EE9E0E0E4F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1" descr="Inquiry_logo_standalone-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7400" y="177800"/>
            <a:ext cx="6223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6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8CFC-0F5E-45BF-91C4-1EE9E0E0E4F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38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title" hasCustomPrompt="1"/>
          </p:nvPr>
        </p:nvSpPr>
        <p:spPr>
          <a:xfrm>
            <a:off x="510176" y="147845"/>
            <a:ext cx="6696744" cy="606162"/>
          </a:xfrm>
        </p:spPr>
        <p:txBody>
          <a:bodyPr>
            <a:noAutofit/>
          </a:bodyPr>
          <a:lstStyle>
            <a:lvl1pPr>
              <a:defRPr sz="2200" b="1">
                <a:solidFill>
                  <a:srgbClr val="1F497D"/>
                </a:solidFill>
                <a:latin typeface="Candara"/>
                <a:cs typeface="Candara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A9D707E-39FC-4232-8415-011F0A16AB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753" y="-425448"/>
            <a:ext cx="3027918" cy="21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7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title" hasCustomPrompt="1"/>
          </p:nvPr>
        </p:nvSpPr>
        <p:spPr>
          <a:xfrm>
            <a:off x="1635085" y="233364"/>
            <a:ext cx="6696744" cy="606162"/>
          </a:xfrm>
        </p:spPr>
        <p:txBody>
          <a:bodyPr>
            <a:noAutofit/>
          </a:bodyPr>
          <a:lstStyle>
            <a:lvl1pPr>
              <a:defRPr sz="2200" b="1">
                <a:solidFill>
                  <a:srgbClr val="1F497D"/>
                </a:solidFill>
                <a:latin typeface="Candara"/>
                <a:cs typeface="Candara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982132"/>
            <a:ext cx="9144000" cy="5875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858129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343400"/>
            <a:ext cx="6362700" cy="2311400"/>
          </a:xfrm>
          <a:ln>
            <a:noFill/>
          </a:ln>
        </p:spPr>
        <p:txBody>
          <a:bodyPr anchor="ctr"/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06958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0"/>
            <a:ext cx="152400" cy="876300"/>
          </a:xfrm>
          <a:prstGeom prst="rect">
            <a:avLst/>
          </a:prstGeom>
          <a:solidFill>
            <a:srgbClr val="0972A5"/>
          </a:solidFill>
          <a:ln>
            <a:noFill/>
          </a:ln>
          <a:effectLst>
            <a:outerShdw blurRad="63500" dist="30000" dir="5400000" rotWithShape="0">
              <a:srgbClr val="000000">
                <a:alpha val="45000"/>
              </a:srgbClr>
            </a:outerShdw>
          </a:effectLst>
          <a:extLst>
            <a:ext uri="{91240B29-F687-4F45-9708-019B960494DF}">
              <a14:hiddenLine xmlns:a14="http://schemas.microsoft.com/office/drawing/2010/main" w="10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9A9A"/>
              </a:solidFill>
              <a:ea typeface="ＭＳ Ｐゴシック" charset="0"/>
            </a:endParaRPr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368800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157164"/>
            <a:ext cx="8153400" cy="590260"/>
          </a:xfrm>
        </p:spPr>
        <p:txBody>
          <a:bodyPr/>
          <a:lstStyle>
            <a:lvl1pPr>
              <a:defRPr sz="2800"/>
            </a:lvl1pPr>
          </a:lstStyle>
          <a:p>
            <a:r>
              <a:rPr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1767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0" y="0"/>
            <a:ext cx="152400" cy="876300"/>
          </a:xfrm>
          <a:prstGeom prst="rect">
            <a:avLst/>
          </a:prstGeom>
          <a:solidFill>
            <a:srgbClr val="0972A5"/>
          </a:solidFill>
          <a:ln>
            <a:noFill/>
          </a:ln>
          <a:effectLst>
            <a:outerShdw blurRad="63500" dist="30000" dir="5400000" rotWithShape="0">
              <a:srgbClr val="000000">
                <a:alpha val="45000"/>
              </a:srgbClr>
            </a:outerShdw>
          </a:effectLst>
          <a:extLst>
            <a:ext uri="{91240B29-F687-4F45-9708-019B960494DF}">
              <a14:hiddenLine xmlns:a14="http://schemas.microsoft.com/office/drawing/2010/main" w="10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13 Título"/>
          <p:cNvSpPr>
            <a:spLocks noGrp="1"/>
          </p:cNvSpPr>
          <p:nvPr>
            <p:ph type="title"/>
          </p:nvPr>
        </p:nvSpPr>
        <p:spPr>
          <a:xfrm>
            <a:off x="609600" y="157164"/>
            <a:ext cx="8153400" cy="606162"/>
          </a:xfrm>
        </p:spPr>
        <p:txBody>
          <a:bodyPr/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8900" y="6497479"/>
            <a:ext cx="7505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rgbClr val="000000"/>
                </a:solidFill>
                <a:latin typeface="Candara"/>
                <a:cs typeface="Candara"/>
              </a:rPr>
              <a:t>[Source Inquiry, 2015]</a:t>
            </a:r>
          </a:p>
        </p:txBody>
      </p:sp>
    </p:spTree>
    <p:extLst>
      <p:ext uri="{BB962C8B-B14F-4D97-AF65-F5344CB8AC3E}">
        <p14:creationId xmlns:p14="http://schemas.microsoft.com/office/powerpoint/2010/main" val="2137898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8224" y="6381328"/>
            <a:ext cx="2133600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08CFC-0F5E-45BF-91C4-1EE9E0E0E4F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21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6" r:id="rId3"/>
    <p:sldLayoutId id="2147483657" r:id="rId4"/>
    <p:sldLayoutId id="2147483661" r:id="rId5"/>
    <p:sldLayoutId id="2147483694" r:id="rId6"/>
    <p:sldLayoutId id="2147483687" r:id="rId7"/>
    <p:sldLayoutId id="2147483692" r:id="rId8"/>
    <p:sldLayoutId id="2147483693" r:id="rId9"/>
    <p:sldLayoutId id="2147483695" r:id="rId10"/>
    <p:sldLayoutId id="2147483696" r:id="rId11"/>
    <p:sldLayoutId id="214748369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0" name="Subtitle 1"/>
          <p:cNvSpPr>
            <a:spLocks noGrp="1"/>
          </p:cNvSpPr>
          <p:nvPr>
            <p:ph type="subTitle" idx="1"/>
          </p:nvPr>
        </p:nvSpPr>
        <p:spPr>
          <a:xfrm>
            <a:off x="885953" y="2140423"/>
            <a:ext cx="7372093" cy="2311317"/>
          </a:xfrm>
        </p:spPr>
        <p:txBody>
          <a:bodyPr>
            <a:normAutofit lnSpcReduction="10000"/>
          </a:bodyPr>
          <a:lstStyle/>
          <a:p>
            <a:endParaRPr lang="en-US" b="1" i="1" cap="small" dirty="0">
              <a:solidFill>
                <a:srgbClr val="000000"/>
              </a:solidFill>
              <a:latin typeface="Candara" charset="0"/>
              <a:ea typeface="ＭＳ Ｐゴシック" charset="0"/>
            </a:endParaRPr>
          </a:p>
          <a:p>
            <a:endParaRPr lang="en-US" b="1" i="1" cap="small" dirty="0">
              <a:solidFill>
                <a:srgbClr val="000000"/>
              </a:solidFill>
              <a:latin typeface="Candara" charset="0"/>
              <a:ea typeface="ＭＳ Ｐゴシック" charset="0"/>
            </a:endParaRPr>
          </a:p>
          <a:p>
            <a:r>
              <a:rPr lang="en-US" sz="2600" b="1" cap="small" dirty="0">
                <a:solidFill>
                  <a:srgbClr val="0070C0"/>
                </a:solidFill>
                <a:latin typeface="Candara" charset="0"/>
                <a:ea typeface="ＭＳ Ｐゴシック" charset="0"/>
              </a:rPr>
              <a:t>MOBILISING FINANCIAL CENTRES</a:t>
            </a:r>
          </a:p>
          <a:p>
            <a:r>
              <a:rPr lang="en-US" sz="2600" b="1" cap="small" dirty="0">
                <a:solidFill>
                  <a:srgbClr val="0070C0"/>
                </a:solidFill>
                <a:latin typeface="Candara" charset="0"/>
                <a:ea typeface="ＭＳ Ｐゴシック" charset="0"/>
              </a:rPr>
              <a:t>TOWARDS ENERGY EFFICIENCY FINANCING </a:t>
            </a:r>
          </a:p>
          <a:p>
            <a:endParaRPr lang="en-US" cap="small" dirty="0">
              <a:solidFill>
                <a:srgbClr val="000000"/>
              </a:solidFill>
              <a:latin typeface="Candara" charset="0"/>
              <a:ea typeface="ＭＳ Ｐゴシック" charset="0"/>
            </a:endParaRPr>
          </a:p>
          <a:p>
            <a:r>
              <a:rPr lang="fr-CH" sz="1900" b="1" cap="small" dirty="0">
                <a:solidFill>
                  <a:srgbClr val="0070C0"/>
                </a:solidFill>
                <a:latin typeface="Candara" charset="0"/>
                <a:ea typeface="ＭＳ Ｐゴシック" charset="0"/>
              </a:rPr>
              <a:t>STEPHEN NOLAN, CORK, FEBRUARY 2018</a:t>
            </a:r>
            <a:endParaRPr lang="en-US" sz="1900" b="1" cap="small" dirty="0">
              <a:solidFill>
                <a:srgbClr val="0070C0"/>
              </a:solidFill>
              <a:latin typeface="Candara" charset="0"/>
              <a:ea typeface="ＭＳ Ｐゴシック" charset="0"/>
            </a:endParaRPr>
          </a:p>
        </p:txBody>
      </p:sp>
      <p:pic>
        <p:nvPicPr>
          <p:cNvPr id="28" name="Picture 2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3CCD4AD-DC5F-47A4-9F0F-989772415F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922" y="-95383"/>
            <a:ext cx="4972255" cy="303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89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85" y="233364"/>
            <a:ext cx="7413876" cy="606162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70C0"/>
                </a:solidFill>
              </a:rPr>
              <a:t>EU: HIGH-LEVEL EXPERT GROUP ON SUSTAINABLE FINANCE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153629"/>
            <a:ext cx="9144000" cy="1754326"/>
          </a:xfrm>
          <a:prstGeom prst="rect">
            <a:avLst/>
          </a:prstGeom>
          <a:solidFill>
            <a:srgbClr val="132D46"/>
          </a:solidFill>
        </p:spPr>
        <p:txBody>
          <a:bodyPr wrap="square">
            <a:spAutoFit/>
          </a:bodyPr>
          <a:lstStyle/>
          <a:p>
            <a:endParaRPr lang="en-GB" i="1" dirty="0">
              <a:solidFill>
                <a:srgbClr val="FFFFFF"/>
              </a:solidFill>
              <a:latin typeface="Candara"/>
              <a:cs typeface="Candara"/>
            </a:endParaRPr>
          </a:p>
          <a:p>
            <a:r>
              <a:rPr lang="en-GB" i="1" dirty="0">
                <a:solidFill>
                  <a:schemeClr val="bg1"/>
                </a:solidFill>
                <a:latin typeface="Candara"/>
                <a:cs typeface="Candara"/>
              </a:rPr>
              <a:t>“Nearly three-quarters of the EU’s 2030 clean energy investment gap is accounted for by energy efficiency buildings (circa €130 billion pa)… Now is the time for private financial institutions to enter the market at scale.”</a:t>
            </a:r>
            <a:endParaRPr lang="is-IS" i="1" dirty="0">
              <a:solidFill>
                <a:schemeClr val="bg1"/>
              </a:solidFill>
              <a:latin typeface="Candara"/>
              <a:cs typeface="Candara"/>
            </a:endParaRPr>
          </a:p>
          <a:p>
            <a:endParaRPr lang="is-IS" i="1" dirty="0">
              <a:solidFill>
                <a:schemeClr val="bg1"/>
              </a:solidFill>
              <a:latin typeface="Candara"/>
              <a:cs typeface="Candara"/>
            </a:endParaRPr>
          </a:p>
          <a:p>
            <a:r>
              <a:rPr lang="en-GB" dirty="0">
                <a:solidFill>
                  <a:schemeClr val="bg1"/>
                </a:solidFill>
                <a:latin typeface="Candara"/>
                <a:cs typeface="Candara"/>
              </a:rPr>
              <a:t>Final EU HLEG on Sustainable Finance report, 31</a:t>
            </a:r>
            <a:r>
              <a:rPr lang="en-GB" baseline="30000" dirty="0">
                <a:solidFill>
                  <a:schemeClr val="bg1"/>
                </a:solidFill>
                <a:latin typeface="Candara"/>
                <a:cs typeface="Candara"/>
              </a:rPr>
              <a:t>st</a:t>
            </a:r>
            <a:r>
              <a:rPr lang="en-GB" dirty="0">
                <a:solidFill>
                  <a:schemeClr val="bg1"/>
                </a:solidFill>
                <a:latin typeface="Candara"/>
                <a:cs typeface="Candara"/>
              </a:rPr>
              <a:t> January 2018</a:t>
            </a:r>
            <a:endParaRPr lang="en-US" dirty="0">
              <a:solidFill>
                <a:schemeClr val="bg1"/>
              </a:solidFill>
              <a:latin typeface="Candara"/>
              <a:cs typeface="Candar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813498-B464-460C-B9EB-D83F6B01E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8896"/>
            <a:ext cx="9144000" cy="4174734"/>
          </a:xfrm>
          <a:prstGeom prst="rect">
            <a:avLst/>
          </a:prstGeom>
        </p:spPr>
      </p:pic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D8B6FC1-A0AE-40AE-8999-58E07DE4D0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753" y="-425448"/>
            <a:ext cx="3027918" cy="21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3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7957" y="917326"/>
            <a:ext cx="882808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Candara"/>
                <a:cs typeface="Candara"/>
              </a:rPr>
              <a:t>Delivering transformational improvements in energy efficiency is essential if Europe is to achieve its climate change / competitiveness goals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Candara"/>
                <a:cs typeface="Candara"/>
              </a:rPr>
              <a:t>Nearly three-quarters of EU’s 2030 clean energy investment gap is accounted for by energy efficiency in buildings (circa €130BN)  – </a:t>
            </a:r>
            <a:r>
              <a:rPr lang="en-US" sz="1400" dirty="0">
                <a:solidFill>
                  <a:srgbClr val="000000"/>
                </a:solidFill>
                <a:latin typeface="Candara"/>
                <a:cs typeface="Candara"/>
              </a:rPr>
              <a:t>historically financing EE was largely regarded as public finance exercise. Many of these </a:t>
            </a:r>
            <a:r>
              <a:rPr lang="en-US" sz="1400" dirty="0" err="1">
                <a:solidFill>
                  <a:srgbClr val="000000"/>
                </a:solidFill>
                <a:latin typeface="Candara"/>
                <a:cs typeface="Candara"/>
              </a:rPr>
              <a:t>programmes</a:t>
            </a:r>
            <a:r>
              <a:rPr lang="en-US" sz="1400" dirty="0">
                <a:solidFill>
                  <a:srgbClr val="000000"/>
                </a:solidFill>
                <a:latin typeface="Candara"/>
                <a:cs typeface="Candara"/>
              </a:rPr>
              <a:t> have created a market / useful instruments and approaches</a:t>
            </a:r>
            <a:endParaRPr lang="en-US" sz="1400" b="1" dirty="0">
              <a:solidFill>
                <a:srgbClr val="000000"/>
              </a:solidFill>
              <a:latin typeface="Candara"/>
              <a:cs typeface="Candara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Candara"/>
                <a:cs typeface="Candara"/>
              </a:rPr>
              <a:t>Private financial instruments entering the market at scale – </a:t>
            </a:r>
            <a:r>
              <a:rPr lang="en-US" sz="1400" dirty="0">
                <a:solidFill>
                  <a:srgbClr val="000000"/>
                </a:solidFill>
                <a:latin typeface="Candara"/>
                <a:cs typeface="Candara"/>
              </a:rPr>
              <a:t>seeing</a:t>
            </a:r>
            <a:r>
              <a:rPr lang="en-US" sz="1400" b="1" dirty="0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andara"/>
                <a:cs typeface="Candara"/>
              </a:rPr>
              <a:t>investment opp., enhance value of underlying assets, portfolio performance and risk management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Candara"/>
                <a:cs typeface="Candara"/>
              </a:rPr>
              <a:t>Financial regulators examining risk to real estate loans stemming from poor building standards – </a:t>
            </a:r>
            <a:r>
              <a:rPr lang="en-US" sz="1400" dirty="0">
                <a:solidFill>
                  <a:srgbClr val="000000"/>
                </a:solidFill>
                <a:latin typeface="Candara"/>
                <a:cs typeface="Candara"/>
              </a:rPr>
              <a:t>from 2023 on all Dutch office buildings must have an Energy Perf. Cert of C or else be taken out of use. Banks reviewing books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Candara"/>
                <a:cs typeface="Candara"/>
              </a:rPr>
              <a:t>Constraints – </a:t>
            </a:r>
            <a:r>
              <a:rPr lang="en-US" sz="1400" dirty="0">
                <a:solidFill>
                  <a:srgbClr val="000000"/>
                </a:solidFill>
                <a:latin typeface="Candara"/>
                <a:cs typeface="Candara"/>
              </a:rPr>
              <a:t>include Eurostat interpretation of accountancy rules as they applied to EPCs in government accounts, for example recent Irish Exchequer squeeze meant limited govt. investment; lack of tagging by financial institutions, currently circa 20% of European bank loans are tagged with energy perf. info which is affecting ability to price loans/generate a pipeline (European Mortgage Federation solution)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Candara"/>
                <a:cs typeface="Candara"/>
              </a:rPr>
              <a:t>Against this background EU HLEG recommends – </a:t>
            </a:r>
            <a:r>
              <a:rPr lang="en-US" sz="1400" dirty="0">
                <a:solidFill>
                  <a:srgbClr val="000000"/>
                </a:solidFill>
                <a:latin typeface="Candara"/>
                <a:cs typeface="Candara"/>
              </a:rPr>
              <a:t>Commission examine further how EE improve underlying asset value, helping to de-risk these type of investments; and consider the wider impact of energy savings for financial risk management allowing banks understand the environmental exposures in their balance sheets</a:t>
            </a:r>
            <a:endParaRPr lang="en-US" sz="1400" b="1" dirty="0">
              <a:solidFill>
                <a:srgbClr val="000000"/>
              </a:solidFill>
              <a:latin typeface="Candara"/>
              <a:cs typeface="Candara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latin typeface="Candara"/>
              <a:cs typeface="Candara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6529" y="169863"/>
            <a:ext cx="5465085" cy="606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x-none" sz="2400" b="1" dirty="0">
                <a:solidFill>
                  <a:srgbClr val="0070C0"/>
                </a:solidFill>
                <a:latin typeface="Candara" charset="0"/>
              </a:rPr>
              <a:t>EU HLEG - FINANCING ENERGY EFFICIENCY</a:t>
            </a:r>
            <a:endParaRPr lang="en-US" sz="2400" b="1" dirty="0">
              <a:solidFill>
                <a:schemeClr val="tx2"/>
              </a:solidFill>
              <a:latin typeface="Candar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889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0" name="Subtitle 1"/>
          <p:cNvSpPr>
            <a:spLocks noGrp="1"/>
          </p:cNvSpPr>
          <p:nvPr>
            <p:ph type="subTitle" idx="1"/>
          </p:nvPr>
        </p:nvSpPr>
        <p:spPr>
          <a:xfrm>
            <a:off x="885953" y="1699669"/>
            <a:ext cx="7372093" cy="2311317"/>
          </a:xfrm>
        </p:spPr>
        <p:txBody>
          <a:bodyPr>
            <a:normAutofit/>
          </a:bodyPr>
          <a:lstStyle/>
          <a:p>
            <a:endParaRPr lang="en-US" b="1" i="1" cap="small" dirty="0">
              <a:solidFill>
                <a:srgbClr val="000000"/>
              </a:solidFill>
              <a:latin typeface="Candara" charset="0"/>
              <a:ea typeface="ＭＳ Ｐゴシック" charset="0"/>
            </a:endParaRPr>
          </a:p>
          <a:p>
            <a:endParaRPr lang="en-US" b="1" i="1" cap="small" dirty="0">
              <a:solidFill>
                <a:srgbClr val="000000"/>
              </a:solidFill>
              <a:latin typeface="Candara" charset="0"/>
              <a:ea typeface="ＭＳ Ｐゴシック" charset="0"/>
            </a:endParaRPr>
          </a:p>
          <a:p>
            <a:pPr algn="ctr"/>
            <a:r>
              <a:rPr lang="en-GB" sz="4400" b="1" cap="small" dirty="0">
                <a:solidFill>
                  <a:srgbClr val="0070C0"/>
                </a:solidFill>
                <a:latin typeface="Candara" charset="0"/>
                <a:ea typeface="ＭＳ Ｐゴシック" charset="0"/>
              </a:rPr>
              <a:t>IRELAND </a:t>
            </a:r>
            <a:endParaRPr lang="en-US" sz="4400" b="1" cap="small" dirty="0">
              <a:solidFill>
                <a:srgbClr val="0070C0"/>
              </a:solidFill>
              <a:latin typeface="Candara" charset="0"/>
              <a:ea typeface="ＭＳ Ｐゴシック" charset="0"/>
            </a:endParaRPr>
          </a:p>
        </p:txBody>
      </p:sp>
      <p:pic>
        <p:nvPicPr>
          <p:cNvPr id="28" name="Picture 2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3CCD4AD-DC5F-47A4-9F0F-989772415F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922" y="-95383"/>
            <a:ext cx="4972255" cy="303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22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7957" y="748049"/>
            <a:ext cx="882808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andara"/>
                <a:cs typeface="Candara"/>
              </a:rPr>
              <a:t>Constraints – </a:t>
            </a:r>
            <a:r>
              <a:rPr lang="en-US" sz="2000" dirty="0">
                <a:solidFill>
                  <a:srgbClr val="000000"/>
                </a:solidFill>
                <a:latin typeface="Candara"/>
                <a:cs typeface="Candara"/>
              </a:rPr>
              <a:t>Eurostat interpretation of accountancy rules; recent Irish Exchequer squeeze; lack of tagging by financial institutions, however all being tackled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andara"/>
                <a:cs typeface="Candara"/>
              </a:rPr>
              <a:t>Public sector - </a:t>
            </a:r>
            <a:r>
              <a:rPr lang="en-US" sz="2000" dirty="0">
                <a:solidFill>
                  <a:srgbClr val="000000"/>
                </a:solidFill>
                <a:latin typeface="Candara"/>
                <a:cs typeface="Candara"/>
              </a:rPr>
              <a:t>a lot of heavy lifting by government agency SEAI (pilot </a:t>
            </a:r>
            <a:r>
              <a:rPr lang="en-US" sz="2000" dirty="0" err="1">
                <a:solidFill>
                  <a:srgbClr val="000000"/>
                </a:solidFill>
                <a:latin typeface="Candara"/>
                <a:cs typeface="Candara"/>
              </a:rPr>
              <a:t>programmes</a:t>
            </a:r>
            <a:r>
              <a:rPr lang="en-US" sz="2000" dirty="0">
                <a:solidFill>
                  <a:srgbClr val="000000"/>
                </a:solidFill>
                <a:latin typeface="Candara"/>
                <a:cs typeface="Candara"/>
              </a:rPr>
              <a:t>, data capture, significant grants to commercial / domestic, driving public service goals, engaging with banks on data / new products); plus creation by government of the €75 million Irish Energy Efficiency Fund.  Results include:</a:t>
            </a:r>
          </a:p>
          <a:p>
            <a:pPr marL="800100" lvl="1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sz="2000" dirty="0">
                <a:latin typeface="Candara" panose="020E0502030303020204" pitchFamily="34" charset="0"/>
              </a:rPr>
              <a:t>In 2016, public sector improved its energy efficiency by 20% equating to €133 million in avoided energy spend as well as 520,000 fewer tonnes of CO2 emissions in 2016 alone</a:t>
            </a:r>
          </a:p>
          <a:p>
            <a:pPr marL="800100" lvl="1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sz="2000" dirty="0">
                <a:latin typeface="Candara" panose="020E0502030303020204" pitchFamily="34" charset="0"/>
              </a:rPr>
              <a:t>Since 2009, cumulative avoided energy spend is €737 million with 2.68 million tonnes of emissions avoided</a:t>
            </a:r>
          </a:p>
          <a:p>
            <a:pPr marL="800100" lvl="1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sz="2000" dirty="0">
                <a:latin typeface="Candara" panose="020E0502030303020204" pitchFamily="34" charset="0"/>
              </a:rPr>
              <a:t>Foundations now set to allow significant ramping up of future EE financing efforts, in the main led by commercial financial institutions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6529" y="169863"/>
            <a:ext cx="5465085" cy="606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x-none" sz="2400" b="1" dirty="0">
                <a:solidFill>
                  <a:srgbClr val="0070C0"/>
                </a:solidFill>
                <a:latin typeface="Candara" charset="0"/>
              </a:rPr>
              <a:t>Irish public sector </a:t>
            </a:r>
            <a:endParaRPr lang="en-US" sz="2400" b="1" dirty="0">
              <a:solidFill>
                <a:schemeClr val="tx2"/>
              </a:solidFill>
              <a:latin typeface="Candar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414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75DEF-DA94-4090-AFF6-B263A11FC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Candara" charset="0"/>
                <a:ea typeface="ＭＳ Ｐゴシック" charset="0"/>
              </a:rPr>
              <a:t>Irish commercial sector examples</a:t>
            </a:r>
            <a:br>
              <a:rPr lang="en-US" b="1" dirty="0">
                <a:solidFill>
                  <a:schemeClr val="tx2"/>
                </a:solidFill>
                <a:latin typeface="Candara" charset="0"/>
                <a:ea typeface="ＭＳ Ｐゴシック" charset="0"/>
              </a:rPr>
            </a:b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986D82C-B855-4248-9A4F-ABF4A264FD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910" y="1600200"/>
            <a:ext cx="3584689" cy="26924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F7639E-89A5-48B4-A23F-E839BEF6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8CFC-0F5E-45BF-91C4-1EE9E0E0E4F3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F0F1A5-9CBF-4D8C-A28A-2584C921609E}"/>
              </a:ext>
            </a:extLst>
          </p:cNvPr>
          <p:cNvSpPr txBox="1"/>
          <p:nvPr/>
        </p:nvSpPr>
        <p:spPr>
          <a:xfrm>
            <a:off x="4881186" y="4475162"/>
            <a:ext cx="39174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/>
              <a:t>SANTRY SPORTS CLINIC, DUBLIN</a:t>
            </a:r>
          </a:p>
          <a:p>
            <a:r>
              <a:rPr lang="en-GB" dirty="0"/>
              <a:t>Urban Volt project</a:t>
            </a:r>
          </a:p>
          <a:p>
            <a:r>
              <a:rPr lang="en-GB" dirty="0"/>
              <a:t>Number of LED fittings: 1,338</a:t>
            </a:r>
          </a:p>
          <a:p>
            <a:r>
              <a:rPr lang="en-GB" dirty="0"/>
              <a:t>MWH saved annually: 424 </a:t>
            </a:r>
          </a:p>
          <a:p>
            <a:r>
              <a:rPr lang="en-GB" dirty="0"/>
              <a:t>Net annual saving: €34,000 </a:t>
            </a:r>
          </a:p>
          <a:p>
            <a:r>
              <a:rPr lang="en-GB" dirty="0"/>
              <a:t>% cash saving: 63%</a:t>
            </a:r>
          </a:p>
          <a:p>
            <a:r>
              <a:rPr lang="en-GB" dirty="0"/>
              <a:t>Capital investment by the client: €0  </a:t>
            </a:r>
          </a:p>
          <a:p>
            <a:r>
              <a:rPr lang="en-GB" dirty="0"/>
              <a:t>Time investment by the client: Zero </a:t>
            </a:r>
          </a:p>
          <a:p>
            <a:endParaRPr lang="en-GB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6695131-9F46-4D7B-A520-D195662933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45" y="1600201"/>
            <a:ext cx="3373909" cy="2692400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D0E4B8E-AF99-4E6C-86A2-49A2F46BFE7F}"/>
              </a:ext>
            </a:extLst>
          </p:cNvPr>
          <p:cNvSpPr txBox="1"/>
          <p:nvPr/>
        </p:nvSpPr>
        <p:spPr>
          <a:xfrm>
            <a:off x="967844" y="4475162"/>
            <a:ext cx="33739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/>
              <a:t>ESB SMART ENERGY SERVICES</a:t>
            </a:r>
          </a:p>
          <a:p>
            <a:r>
              <a:rPr lang="en-GB" dirty="0"/>
              <a:t>Working with 300 Irish and UK based businesses</a:t>
            </a:r>
          </a:p>
          <a:p>
            <a:r>
              <a:rPr lang="en-GB" dirty="0"/>
              <a:t>Saving €150 million on energy bills between now and 2020</a:t>
            </a:r>
          </a:p>
          <a:p>
            <a:r>
              <a:rPr lang="en-GB" dirty="0"/>
              <a:t>Examples include Tesco, Dublin airport, Cork airport and Coral leisure swimming pool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76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7957" y="1333529"/>
            <a:ext cx="88280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andara"/>
                <a:cs typeface="Candara"/>
              </a:rPr>
              <a:t>Heavy lifting – </a:t>
            </a:r>
            <a:r>
              <a:rPr lang="en-US" sz="2000" dirty="0">
                <a:solidFill>
                  <a:srgbClr val="000000"/>
                </a:solidFill>
                <a:latin typeface="Candara"/>
                <a:cs typeface="Candara"/>
              </a:rPr>
              <a:t>great deal done by government agencies, i.e. data, pilots, grants, advocacy, </a:t>
            </a:r>
            <a:r>
              <a:rPr lang="en-US" sz="2000" dirty="0" err="1">
                <a:solidFill>
                  <a:srgbClr val="000000"/>
                </a:solidFill>
                <a:latin typeface="Candara"/>
                <a:cs typeface="Candara"/>
              </a:rPr>
              <a:t>etc</a:t>
            </a:r>
            <a:endParaRPr lang="en-US" sz="2000" dirty="0">
              <a:solidFill>
                <a:srgbClr val="000000"/>
              </a:solidFill>
              <a:latin typeface="Candara"/>
              <a:cs typeface="Candara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andara"/>
                <a:cs typeface="Candara"/>
              </a:rPr>
              <a:t>EU HLEG final report </a:t>
            </a:r>
            <a:r>
              <a:rPr lang="en-US" sz="2000" dirty="0">
                <a:solidFill>
                  <a:srgbClr val="000000"/>
                </a:solidFill>
                <a:latin typeface="Candara"/>
                <a:cs typeface="Candara"/>
              </a:rPr>
              <a:t>– a game changer, recognizes size of EE investment gap, makes recommendations to further </a:t>
            </a:r>
            <a:r>
              <a:rPr lang="en-US" sz="2000" dirty="0" err="1">
                <a:solidFill>
                  <a:srgbClr val="000000"/>
                </a:solidFill>
                <a:latin typeface="Candara"/>
                <a:cs typeface="Candara"/>
              </a:rPr>
              <a:t>mobilise</a:t>
            </a:r>
            <a:r>
              <a:rPr lang="en-US" sz="2000" dirty="0">
                <a:solidFill>
                  <a:srgbClr val="000000"/>
                </a:solidFill>
                <a:latin typeface="Candara"/>
                <a:cs typeface="Candara"/>
              </a:rPr>
              <a:t> private sector capital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andara"/>
                <a:cs typeface="Candara"/>
              </a:rPr>
              <a:t>Commercial financial institutions – </a:t>
            </a:r>
            <a:r>
              <a:rPr lang="en-US" sz="2000" dirty="0">
                <a:solidFill>
                  <a:srgbClr val="000000"/>
                </a:solidFill>
                <a:latin typeface="Candara"/>
                <a:cs typeface="Candara"/>
              </a:rPr>
              <a:t>recognizing opportunity and risks on their own balance sheet. Now moving quickly to deal with, developing new products, credit risk understanding, </a:t>
            </a:r>
            <a:r>
              <a:rPr lang="en-US" sz="2000" dirty="0" err="1">
                <a:solidFill>
                  <a:srgbClr val="000000"/>
                </a:solidFill>
                <a:latin typeface="Candara"/>
                <a:cs typeface="Candara"/>
              </a:rPr>
              <a:t>etc</a:t>
            </a:r>
            <a:endParaRPr lang="en-US" sz="2000" dirty="0">
              <a:solidFill>
                <a:srgbClr val="000000"/>
              </a:solidFill>
              <a:latin typeface="Candara"/>
              <a:cs typeface="Candara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andara"/>
                <a:cs typeface="Candara"/>
              </a:rPr>
              <a:t>Lot more to do, but moving in the right direction … </a:t>
            </a:r>
            <a:endParaRPr lang="en-IE" sz="2000" dirty="0">
              <a:latin typeface="Candara" panose="020E0502030303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6529" y="169863"/>
            <a:ext cx="5465085" cy="606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x-none" sz="2400" b="1" dirty="0">
                <a:solidFill>
                  <a:srgbClr val="0070C0"/>
                </a:solidFill>
                <a:latin typeface="Candara" charset="0"/>
              </a:rPr>
              <a:t>To close…</a:t>
            </a:r>
            <a:endParaRPr lang="en-US" sz="2400" b="1" dirty="0">
              <a:solidFill>
                <a:schemeClr val="tx2"/>
              </a:solidFill>
              <a:latin typeface="Candar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992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0" name="Subtitle 1"/>
          <p:cNvSpPr>
            <a:spLocks noGrp="1"/>
          </p:cNvSpPr>
          <p:nvPr>
            <p:ph type="subTitle" idx="1"/>
          </p:nvPr>
        </p:nvSpPr>
        <p:spPr>
          <a:xfrm>
            <a:off x="885953" y="1699669"/>
            <a:ext cx="7372093" cy="2311317"/>
          </a:xfrm>
        </p:spPr>
        <p:txBody>
          <a:bodyPr>
            <a:normAutofit/>
          </a:bodyPr>
          <a:lstStyle/>
          <a:p>
            <a:endParaRPr lang="en-US" b="1" i="1" cap="small" dirty="0">
              <a:solidFill>
                <a:srgbClr val="000000"/>
              </a:solidFill>
              <a:latin typeface="Candara" charset="0"/>
              <a:ea typeface="ＭＳ Ｐゴシック" charset="0"/>
            </a:endParaRPr>
          </a:p>
          <a:p>
            <a:endParaRPr lang="en-US" b="1" i="1" cap="small" dirty="0">
              <a:solidFill>
                <a:srgbClr val="000000"/>
              </a:solidFill>
              <a:latin typeface="Candara" charset="0"/>
              <a:ea typeface="ＭＳ Ｐゴシック" charset="0"/>
            </a:endParaRPr>
          </a:p>
          <a:p>
            <a:pPr algn="ctr"/>
            <a:r>
              <a:rPr lang="en-GB" sz="4400" b="1" cap="small" dirty="0">
                <a:solidFill>
                  <a:srgbClr val="0070C0"/>
                </a:solidFill>
                <a:latin typeface="Candara" charset="0"/>
                <a:ea typeface="ＭＳ Ｐゴシック" charset="0"/>
              </a:rPr>
              <a:t>Thank you! </a:t>
            </a:r>
            <a:endParaRPr lang="en-US" sz="4400" b="1" cap="small" dirty="0">
              <a:solidFill>
                <a:srgbClr val="0070C0"/>
              </a:solidFill>
              <a:latin typeface="Candara" charset="0"/>
              <a:ea typeface="ＭＳ Ｐゴシック" charset="0"/>
            </a:endParaRPr>
          </a:p>
        </p:txBody>
      </p:sp>
      <p:pic>
        <p:nvPicPr>
          <p:cNvPr id="28" name="Picture 2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3CCD4AD-DC5F-47A4-9F0F-989772415F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922" y="-95383"/>
            <a:ext cx="4972255" cy="303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25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53BB5D57-6178-4F62-B472-0312F6D95A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56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in a suit and tie&#10;&#10;Description generated with very high confidence">
            <a:extLst>
              <a:ext uri="{FF2B5EF4-FFF2-40B4-BE49-F238E27FC236}">
                <a16:creationId xmlns:a16="http://schemas.microsoft.com/office/drawing/2014/main" id="{2E57537F-208A-4127-86BB-30CA9C570B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600" y="643467"/>
            <a:ext cx="8178799" cy="5571066"/>
          </a:xfrm>
          <a:prstGeom prst="rect">
            <a:avLst/>
          </a:prstGeom>
        </p:spPr>
      </p:pic>
      <p:sp>
        <p:nvSpPr>
          <p:cNvPr id="9" name="Rectangle 12">
            <a:extLst>
              <a:ext uri="{FF2B5EF4-FFF2-40B4-BE49-F238E27FC236}">
                <a16:creationId xmlns:a16="http://schemas.microsoft.com/office/drawing/2014/main" id="{4C61BD32-7542-4D52-BA5A-3ADE869BF8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EEA44D-0D9E-4993-8706-520406DDA44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E34F77C-8C80-4A2D-B38E-4135CD732739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852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1F7BA-1D3C-49FA-A86E-14FCE32F94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1328136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IE" b="1" dirty="0">
                <a:latin typeface="+mn-lt"/>
              </a:rPr>
              <a:t>Green &amp; Sustainable Finance Defined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1DAA71A-2C05-4FE3-B5EC-E9C4343487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9635739"/>
              </p:ext>
            </p:extLst>
          </p:nvPr>
        </p:nvGraphicFramePr>
        <p:xfrm>
          <a:off x="882515" y="2676389"/>
          <a:ext cx="7222849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EEA44D-0D9E-4993-8706-520406DDA44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72091" y="6356351"/>
            <a:ext cx="2057400" cy="365125"/>
          </a:xfrm>
        </p:spPr>
        <p:txBody>
          <a:bodyPr/>
          <a:lstStyle/>
          <a:p>
            <a:pPr defTabSz="685800">
              <a:defRPr/>
            </a:pPr>
            <a:fld id="{BE34F77C-8C80-4A2D-B38E-4135CD732739}" type="slidenum">
              <a:rPr lang="en-IE"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3</a:t>
            </a:fld>
            <a:endParaRPr lang="en-IE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90091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1F7BA-1D3C-49FA-A86E-14FCE32F94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7529" y="1131094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IE" b="1" dirty="0">
                <a:latin typeface="+mn-lt"/>
              </a:rPr>
              <a:t>Green &amp; Sustainable Finance: The Context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1DAA71A-2C05-4FE3-B5EC-E9C4343487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9400808"/>
              </p:ext>
            </p:extLst>
          </p:nvPr>
        </p:nvGraphicFramePr>
        <p:xfrm>
          <a:off x="816730" y="2487684"/>
          <a:ext cx="7315994" cy="362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D6774-5B93-481A-8736-809D899B645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72091" y="6356351"/>
            <a:ext cx="2057400" cy="365125"/>
          </a:xfrm>
        </p:spPr>
        <p:txBody>
          <a:bodyPr/>
          <a:lstStyle/>
          <a:p>
            <a:pPr defTabSz="685800">
              <a:defRPr/>
            </a:pPr>
            <a:fld id="{BE34F77C-8C80-4A2D-B38E-4135CD732739}" type="slidenum">
              <a:rPr lang="en-IE"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4</a:t>
            </a:fld>
            <a:endParaRPr lang="en-IE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09757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1614" y="1130969"/>
            <a:ext cx="882808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2400"/>
              </a:spcBef>
              <a:spcAft>
                <a:spcPts val="180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andara"/>
                <a:cs typeface="Candara"/>
              </a:rPr>
              <a:t>Financial </a:t>
            </a:r>
            <a:r>
              <a:rPr lang="en-US" sz="2000" b="1" dirty="0" err="1">
                <a:solidFill>
                  <a:srgbClr val="000000"/>
                </a:solidFill>
                <a:latin typeface="Candara"/>
                <a:cs typeface="Candara"/>
              </a:rPr>
              <a:t>centres</a:t>
            </a:r>
            <a:r>
              <a:rPr lang="en-US" sz="2000" b="1" dirty="0">
                <a:solidFill>
                  <a:srgbClr val="000000"/>
                </a:solidFill>
                <a:latin typeface="Candara"/>
                <a:cs typeface="Candara"/>
              </a:rPr>
              <a:t> add value through their cluster effect </a:t>
            </a:r>
            <a:r>
              <a:rPr lang="en-US" sz="2000" dirty="0">
                <a:solidFill>
                  <a:srgbClr val="000000"/>
                </a:solidFill>
                <a:latin typeface="Candara"/>
                <a:cs typeface="Candara"/>
              </a:rPr>
              <a:t>– how can this dynamic be harnessed for climate action and sustainable development? </a:t>
            </a:r>
          </a:p>
          <a:p>
            <a:pPr marL="342900" indent="-342900">
              <a:lnSpc>
                <a:spcPct val="120000"/>
              </a:lnSpc>
              <a:spcBef>
                <a:spcPts val="2400"/>
              </a:spcBef>
              <a:spcAft>
                <a:spcPts val="180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andara"/>
                <a:cs typeface="Candara"/>
              </a:rPr>
              <a:t>A leadership group of financial </a:t>
            </a:r>
            <a:r>
              <a:rPr lang="en-US" sz="2000" b="1" dirty="0" err="1">
                <a:solidFill>
                  <a:srgbClr val="000000"/>
                </a:solidFill>
                <a:latin typeface="Candara"/>
                <a:cs typeface="Candara"/>
              </a:rPr>
              <a:t>centres</a:t>
            </a:r>
            <a:r>
              <a:rPr lang="en-US" sz="2000" b="1" dirty="0">
                <a:solidFill>
                  <a:srgbClr val="000000"/>
                </a:solidFill>
                <a:latin typeface="Candara"/>
                <a:cs typeface="Candara"/>
              </a:rPr>
              <a:t> is emerging </a:t>
            </a:r>
            <a:r>
              <a:rPr lang="en-US" sz="2000" dirty="0">
                <a:solidFill>
                  <a:srgbClr val="000000"/>
                </a:solidFill>
                <a:latin typeface="Candara"/>
                <a:cs typeface="Candara"/>
              </a:rPr>
              <a:t>– both market opportunities and policy imperatives combining to stimulate action.</a:t>
            </a:r>
          </a:p>
          <a:p>
            <a:pPr marL="342900" indent="-342900">
              <a:lnSpc>
                <a:spcPct val="120000"/>
              </a:lnSpc>
              <a:spcBef>
                <a:spcPts val="2400"/>
              </a:spcBef>
              <a:spcAft>
                <a:spcPts val="180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andara"/>
                <a:cs typeface="Candara"/>
              </a:rPr>
              <a:t>An international network has now been launched </a:t>
            </a:r>
            <a:r>
              <a:rPr lang="en-US" sz="2000" dirty="0">
                <a:solidFill>
                  <a:srgbClr val="000000"/>
                </a:solidFill>
                <a:latin typeface="Candara"/>
                <a:cs typeface="Candara"/>
              </a:rPr>
              <a:t>–</a:t>
            </a:r>
            <a:r>
              <a:rPr lang="en-US" sz="2000" b="1" dirty="0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ndara"/>
                <a:cs typeface="Candara"/>
              </a:rPr>
              <a:t>sharing experience and promoting common action – Ireland (Dublin &amp; Cork) a founding member.</a:t>
            </a:r>
          </a:p>
          <a:p>
            <a:pPr marL="342900" indent="-342900">
              <a:lnSpc>
                <a:spcPct val="120000"/>
              </a:lnSpc>
              <a:spcBef>
                <a:spcPts val="2400"/>
              </a:spcBef>
              <a:spcAft>
                <a:spcPts val="180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andara"/>
                <a:cs typeface="Candara"/>
              </a:rPr>
              <a:t>Real opportunities exist to deliver transformation </a:t>
            </a:r>
            <a:r>
              <a:rPr lang="en-US" sz="2000" dirty="0">
                <a:solidFill>
                  <a:srgbClr val="000000"/>
                </a:solidFill>
                <a:latin typeface="Candara"/>
                <a:cs typeface="Candara"/>
              </a:rPr>
              <a:t>– real economy connections, building capacity, cross-border flows, financial innovation.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6529" y="169863"/>
            <a:ext cx="5465085" cy="606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x-none" sz="2400" b="1" dirty="0">
                <a:solidFill>
                  <a:srgbClr val="0070C0"/>
                </a:solidFill>
                <a:latin typeface="Candara" charset="0"/>
              </a:rPr>
              <a:t>HARNESSING FINANCIAL CENTRES  </a:t>
            </a:r>
            <a:endParaRPr lang="en-US" sz="2400" b="1" dirty="0">
              <a:solidFill>
                <a:schemeClr val="tx2"/>
              </a:solidFill>
              <a:latin typeface="Candar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457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F65F7F6D-6DFF-44C1-B8EC-6E4724BDDC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44" y="101143"/>
            <a:ext cx="12446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302611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524933" y="2107145"/>
            <a:ext cx="10141373" cy="3865386"/>
          </a:xfrm>
          <a:custGeom>
            <a:avLst/>
            <a:gdLst>
              <a:gd name="connsiteX0" fmla="*/ 69461 w 5741507"/>
              <a:gd name="connsiteY0" fmla="*/ 741029 h 3000707"/>
              <a:gd name="connsiteX1" fmla="*/ 453384 w 5741507"/>
              <a:gd name="connsiteY1" fmla="*/ 268446 h 3000707"/>
              <a:gd name="connsiteX2" fmla="*/ 719176 w 5741507"/>
              <a:gd name="connsiteY2" fmla="*/ 637652 h 3000707"/>
              <a:gd name="connsiteX3" fmla="*/ 911137 w 5741507"/>
              <a:gd name="connsiteY3" fmla="*/ 1065931 h 3000707"/>
              <a:gd name="connsiteX4" fmla="*/ 1383657 w 5741507"/>
              <a:gd name="connsiteY4" fmla="*/ 1125004 h 3000707"/>
              <a:gd name="connsiteX5" fmla="*/ 1870944 w 5741507"/>
              <a:gd name="connsiteY5" fmla="*/ 918248 h 3000707"/>
              <a:gd name="connsiteX6" fmla="*/ 2284399 w 5741507"/>
              <a:gd name="connsiteY6" fmla="*/ 1169308 h 3000707"/>
              <a:gd name="connsiteX7" fmla="*/ 2564957 w 5741507"/>
              <a:gd name="connsiteY7" fmla="*/ 2675668 h 3000707"/>
              <a:gd name="connsiteX8" fmla="*/ 3140841 w 5741507"/>
              <a:gd name="connsiteY8" fmla="*/ 3000570 h 3000707"/>
              <a:gd name="connsiteX9" fmla="*/ 4085881 w 5741507"/>
              <a:gd name="connsiteY9" fmla="*/ 2705205 h 3000707"/>
              <a:gd name="connsiteX10" fmla="*/ 5592039 w 5741507"/>
              <a:gd name="connsiteY10" fmla="*/ 1966793 h 3000707"/>
              <a:gd name="connsiteX11" fmla="*/ 5695402 w 5741507"/>
              <a:gd name="connsiteY11" fmla="*/ 1361295 h 3000707"/>
              <a:gd name="connsiteX12" fmla="*/ 5665870 w 5741507"/>
              <a:gd name="connsiteY12" fmla="*/ 1361295 h 3000707"/>
              <a:gd name="connsiteX13" fmla="*/ 3908686 w 5741507"/>
              <a:gd name="connsiteY13" fmla="*/ 2114475 h 3000707"/>
              <a:gd name="connsiteX14" fmla="*/ 3067010 w 5741507"/>
              <a:gd name="connsiteY14" fmla="*/ 2070171 h 3000707"/>
              <a:gd name="connsiteX15" fmla="*/ 2683087 w 5741507"/>
              <a:gd name="connsiteY15" fmla="*/ 741029 h 3000707"/>
              <a:gd name="connsiteX16" fmla="*/ 1767580 w 5741507"/>
              <a:gd name="connsiteY16" fmla="*/ 357055 h 3000707"/>
              <a:gd name="connsiteX17" fmla="*/ 1014501 w 5741507"/>
              <a:gd name="connsiteY17" fmla="*/ 637652 h 3000707"/>
              <a:gd name="connsiteX18" fmla="*/ 571514 w 5741507"/>
              <a:gd name="connsiteY18" fmla="*/ 2618 h 3000707"/>
              <a:gd name="connsiteX19" fmla="*/ 39929 w 5741507"/>
              <a:gd name="connsiteY19" fmla="*/ 416128 h 3000707"/>
              <a:gd name="connsiteX20" fmla="*/ 39929 w 5741507"/>
              <a:gd name="connsiteY20" fmla="*/ 519506 h 3000707"/>
              <a:gd name="connsiteX21" fmla="*/ 69461 w 5741507"/>
              <a:gd name="connsiteY21" fmla="*/ 741029 h 3000707"/>
              <a:gd name="connsiteX0" fmla="*/ 69461 w 5741507"/>
              <a:gd name="connsiteY0" fmla="*/ 741029 h 3000707"/>
              <a:gd name="connsiteX1" fmla="*/ 453384 w 5741507"/>
              <a:gd name="connsiteY1" fmla="*/ 268446 h 3000707"/>
              <a:gd name="connsiteX2" fmla="*/ 719176 w 5741507"/>
              <a:gd name="connsiteY2" fmla="*/ 637652 h 3000707"/>
              <a:gd name="connsiteX3" fmla="*/ 911137 w 5741507"/>
              <a:gd name="connsiteY3" fmla="*/ 1065931 h 3000707"/>
              <a:gd name="connsiteX4" fmla="*/ 1383657 w 5741507"/>
              <a:gd name="connsiteY4" fmla="*/ 1125004 h 3000707"/>
              <a:gd name="connsiteX5" fmla="*/ 1879846 w 5741507"/>
              <a:gd name="connsiteY5" fmla="*/ 1045729 h 3000707"/>
              <a:gd name="connsiteX6" fmla="*/ 2284399 w 5741507"/>
              <a:gd name="connsiteY6" fmla="*/ 1169308 h 3000707"/>
              <a:gd name="connsiteX7" fmla="*/ 2564957 w 5741507"/>
              <a:gd name="connsiteY7" fmla="*/ 2675668 h 3000707"/>
              <a:gd name="connsiteX8" fmla="*/ 3140841 w 5741507"/>
              <a:gd name="connsiteY8" fmla="*/ 3000570 h 3000707"/>
              <a:gd name="connsiteX9" fmla="*/ 4085881 w 5741507"/>
              <a:gd name="connsiteY9" fmla="*/ 2705205 h 3000707"/>
              <a:gd name="connsiteX10" fmla="*/ 5592039 w 5741507"/>
              <a:gd name="connsiteY10" fmla="*/ 1966793 h 3000707"/>
              <a:gd name="connsiteX11" fmla="*/ 5695402 w 5741507"/>
              <a:gd name="connsiteY11" fmla="*/ 1361295 h 3000707"/>
              <a:gd name="connsiteX12" fmla="*/ 5665870 w 5741507"/>
              <a:gd name="connsiteY12" fmla="*/ 1361295 h 3000707"/>
              <a:gd name="connsiteX13" fmla="*/ 3908686 w 5741507"/>
              <a:gd name="connsiteY13" fmla="*/ 2114475 h 3000707"/>
              <a:gd name="connsiteX14" fmla="*/ 3067010 w 5741507"/>
              <a:gd name="connsiteY14" fmla="*/ 2070171 h 3000707"/>
              <a:gd name="connsiteX15" fmla="*/ 2683087 w 5741507"/>
              <a:gd name="connsiteY15" fmla="*/ 741029 h 3000707"/>
              <a:gd name="connsiteX16" fmla="*/ 1767580 w 5741507"/>
              <a:gd name="connsiteY16" fmla="*/ 357055 h 3000707"/>
              <a:gd name="connsiteX17" fmla="*/ 1014501 w 5741507"/>
              <a:gd name="connsiteY17" fmla="*/ 637652 h 3000707"/>
              <a:gd name="connsiteX18" fmla="*/ 571514 w 5741507"/>
              <a:gd name="connsiteY18" fmla="*/ 2618 h 3000707"/>
              <a:gd name="connsiteX19" fmla="*/ 39929 w 5741507"/>
              <a:gd name="connsiteY19" fmla="*/ 416128 h 3000707"/>
              <a:gd name="connsiteX20" fmla="*/ 39929 w 5741507"/>
              <a:gd name="connsiteY20" fmla="*/ 519506 h 3000707"/>
              <a:gd name="connsiteX21" fmla="*/ 69461 w 5741507"/>
              <a:gd name="connsiteY21" fmla="*/ 741029 h 3000707"/>
              <a:gd name="connsiteX0" fmla="*/ 69461 w 5741507"/>
              <a:gd name="connsiteY0" fmla="*/ 741029 h 3000707"/>
              <a:gd name="connsiteX1" fmla="*/ 453384 w 5741507"/>
              <a:gd name="connsiteY1" fmla="*/ 268446 h 3000707"/>
              <a:gd name="connsiteX2" fmla="*/ 719176 w 5741507"/>
              <a:gd name="connsiteY2" fmla="*/ 637652 h 3000707"/>
              <a:gd name="connsiteX3" fmla="*/ 911137 w 5741507"/>
              <a:gd name="connsiteY3" fmla="*/ 1065931 h 3000707"/>
              <a:gd name="connsiteX4" fmla="*/ 1383657 w 5741507"/>
              <a:gd name="connsiteY4" fmla="*/ 1125004 h 3000707"/>
              <a:gd name="connsiteX5" fmla="*/ 1879846 w 5741507"/>
              <a:gd name="connsiteY5" fmla="*/ 1045729 h 3000707"/>
              <a:gd name="connsiteX6" fmla="*/ 2230990 w 5741507"/>
              <a:gd name="connsiteY6" fmla="*/ 1316402 h 3000707"/>
              <a:gd name="connsiteX7" fmla="*/ 2564957 w 5741507"/>
              <a:gd name="connsiteY7" fmla="*/ 2675668 h 3000707"/>
              <a:gd name="connsiteX8" fmla="*/ 3140841 w 5741507"/>
              <a:gd name="connsiteY8" fmla="*/ 3000570 h 3000707"/>
              <a:gd name="connsiteX9" fmla="*/ 4085881 w 5741507"/>
              <a:gd name="connsiteY9" fmla="*/ 2705205 h 3000707"/>
              <a:gd name="connsiteX10" fmla="*/ 5592039 w 5741507"/>
              <a:gd name="connsiteY10" fmla="*/ 1966793 h 3000707"/>
              <a:gd name="connsiteX11" fmla="*/ 5695402 w 5741507"/>
              <a:gd name="connsiteY11" fmla="*/ 1361295 h 3000707"/>
              <a:gd name="connsiteX12" fmla="*/ 5665870 w 5741507"/>
              <a:gd name="connsiteY12" fmla="*/ 1361295 h 3000707"/>
              <a:gd name="connsiteX13" fmla="*/ 3908686 w 5741507"/>
              <a:gd name="connsiteY13" fmla="*/ 2114475 h 3000707"/>
              <a:gd name="connsiteX14" fmla="*/ 3067010 w 5741507"/>
              <a:gd name="connsiteY14" fmla="*/ 2070171 h 3000707"/>
              <a:gd name="connsiteX15" fmla="*/ 2683087 w 5741507"/>
              <a:gd name="connsiteY15" fmla="*/ 741029 h 3000707"/>
              <a:gd name="connsiteX16" fmla="*/ 1767580 w 5741507"/>
              <a:gd name="connsiteY16" fmla="*/ 357055 h 3000707"/>
              <a:gd name="connsiteX17" fmla="*/ 1014501 w 5741507"/>
              <a:gd name="connsiteY17" fmla="*/ 637652 h 3000707"/>
              <a:gd name="connsiteX18" fmla="*/ 571514 w 5741507"/>
              <a:gd name="connsiteY18" fmla="*/ 2618 h 3000707"/>
              <a:gd name="connsiteX19" fmla="*/ 39929 w 5741507"/>
              <a:gd name="connsiteY19" fmla="*/ 416128 h 3000707"/>
              <a:gd name="connsiteX20" fmla="*/ 39929 w 5741507"/>
              <a:gd name="connsiteY20" fmla="*/ 519506 h 3000707"/>
              <a:gd name="connsiteX21" fmla="*/ 69461 w 5741507"/>
              <a:gd name="connsiteY21" fmla="*/ 741029 h 3000707"/>
              <a:gd name="connsiteX0" fmla="*/ 69461 w 5741507"/>
              <a:gd name="connsiteY0" fmla="*/ 741029 h 3000707"/>
              <a:gd name="connsiteX1" fmla="*/ 453384 w 5741507"/>
              <a:gd name="connsiteY1" fmla="*/ 268446 h 3000707"/>
              <a:gd name="connsiteX2" fmla="*/ 719176 w 5741507"/>
              <a:gd name="connsiteY2" fmla="*/ 637652 h 3000707"/>
              <a:gd name="connsiteX3" fmla="*/ 911137 w 5741507"/>
              <a:gd name="connsiteY3" fmla="*/ 1065931 h 3000707"/>
              <a:gd name="connsiteX4" fmla="*/ 1383657 w 5741507"/>
              <a:gd name="connsiteY4" fmla="*/ 1125004 h 3000707"/>
              <a:gd name="connsiteX5" fmla="*/ 1879846 w 5741507"/>
              <a:gd name="connsiteY5" fmla="*/ 1045729 h 3000707"/>
              <a:gd name="connsiteX6" fmla="*/ 2230990 w 5741507"/>
              <a:gd name="connsiteY6" fmla="*/ 1316402 h 3000707"/>
              <a:gd name="connsiteX7" fmla="*/ 2564957 w 5741507"/>
              <a:gd name="connsiteY7" fmla="*/ 2675668 h 3000707"/>
              <a:gd name="connsiteX8" fmla="*/ 3140841 w 5741507"/>
              <a:gd name="connsiteY8" fmla="*/ 3000570 h 3000707"/>
              <a:gd name="connsiteX9" fmla="*/ 4085881 w 5741507"/>
              <a:gd name="connsiteY9" fmla="*/ 2705205 h 3000707"/>
              <a:gd name="connsiteX10" fmla="*/ 5592039 w 5741507"/>
              <a:gd name="connsiteY10" fmla="*/ 1966793 h 3000707"/>
              <a:gd name="connsiteX11" fmla="*/ 5695402 w 5741507"/>
              <a:gd name="connsiteY11" fmla="*/ 1361295 h 3000707"/>
              <a:gd name="connsiteX12" fmla="*/ 5665870 w 5741507"/>
              <a:gd name="connsiteY12" fmla="*/ 1361295 h 3000707"/>
              <a:gd name="connsiteX13" fmla="*/ 3908686 w 5741507"/>
              <a:gd name="connsiteY13" fmla="*/ 2114475 h 3000707"/>
              <a:gd name="connsiteX14" fmla="*/ 3236139 w 5741507"/>
              <a:gd name="connsiteY14" fmla="*/ 1991721 h 3000707"/>
              <a:gd name="connsiteX15" fmla="*/ 2683087 w 5741507"/>
              <a:gd name="connsiteY15" fmla="*/ 741029 h 3000707"/>
              <a:gd name="connsiteX16" fmla="*/ 1767580 w 5741507"/>
              <a:gd name="connsiteY16" fmla="*/ 357055 h 3000707"/>
              <a:gd name="connsiteX17" fmla="*/ 1014501 w 5741507"/>
              <a:gd name="connsiteY17" fmla="*/ 637652 h 3000707"/>
              <a:gd name="connsiteX18" fmla="*/ 571514 w 5741507"/>
              <a:gd name="connsiteY18" fmla="*/ 2618 h 3000707"/>
              <a:gd name="connsiteX19" fmla="*/ 39929 w 5741507"/>
              <a:gd name="connsiteY19" fmla="*/ 416128 h 3000707"/>
              <a:gd name="connsiteX20" fmla="*/ 39929 w 5741507"/>
              <a:gd name="connsiteY20" fmla="*/ 519506 h 3000707"/>
              <a:gd name="connsiteX21" fmla="*/ 69461 w 5741507"/>
              <a:gd name="connsiteY21" fmla="*/ 741029 h 3000707"/>
              <a:gd name="connsiteX0" fmla="*/ 69461 w 5802856"/>
              <a:gd name="connsiteY0" fmla="*/ 741029 h 3000707"/>
              <a:gd name="connsiteX1" fmla="*/ 453384 w 5802856"/>
              <a:gd name="connsiteY1" fmla="*/ 268446 h 3000707"/>
              <a:gd name="connsiteX2" fmla="*/ 719176 w 5802856"/>
              <a:gd name="connsiteY2" fmla="*/ 637652 h 3000707"/>
              <a:gd name="connsiteX3" fmla="*/ 911137 w 5802856"/>
              <a:gd name="connsiteY3" fmla="*/ 1065931 h 3000707"/>
              <a:gd name="connsiteX4" fmla="*/ 1383657 w 5802856"/>
              <a:gd name="connsiteY4" fmla="*/ 1125004 h 3000707"/>
              <a:gd name="connsiteX5" fmla="*/ 1879846 w 5802856"/>
              <a:gd name="connsiteY5" fmla="*/ 1045729 h 3000707"/>
              <a:gd name="connsiteX6" fmla="*/ 2230990 w 5802856"/>
              <a:gd name="connsiteY6" fmla="*/ 1316402 h 3000707"/>
              <a:gd name="connsiteX7" fmla="*/ 2564957 w 5802856"/>
              <a:gd name="connsiteY7" fmla="*/ 2675668 h 3000707"/>
              <a:gd name="connsiteX8" fmla="*/ 3140841 w 5802856"/>
              <a:gd name="connsiteY8" fmla="*/ 3000570 h 3000707"/>
              <a:gd name="connsiteX9" fmla="*/ 4085881 w 5802856"/>
              <a:gd name="connsiteY9" fmla="*/ 2705205 h 3000707"/>
              <a:gd name="connsiteX10" fmla="*/ 5592039 w 5802856"/>
              <a:gd name="connsiteY10" fmla="*/ 1966793 h 3000707"/>
              <a:gd name="connsiteX11" fmla="*/ 5695402 w 5802856"/>
              <a:gd name="connsiteY11" fmla="*/ 1361295 h 3000707"/>
              <a:gd name="connsiteX12" fmla="*/ 5665870 w 5802856"/>
              <a:gd name="connsiteY12" fmla="*/ 1361295 h 3000707"/>
              <a:gd name="connsiteX13" fmla="*/ 3997702 w 5802856"/>
              <a:gd name="connsiteY13" fmla="*/ 1869320 h 3000707"/>
              <a:gd name="connsiteX14" fmla="*/ 3236139 w 5802856"/>
              <a:gd name="connsiteY14" fmla="*/ 1991721 h 3000707"/>
              <a:gd name="connsiteX15" fmla="*/ 2683087 w 5802856"/>
              <a:gd name="connsiteY15" fmla="*/ 741029 h 3000707"/>
              <a:gd name="connsiteX16" fmla="*/ 1767580 w 5802856"/>
              <a:gd name="connsiteY16" fmla="*/ 357055 h 3000707"/>
              <a:gd name="connsiteX17" fmla="*/ 1014501 w 5802856"/>
              <a:gd name="connsiteY17" fmla="*/ 637652 h 3000707"/>
              <a:gd name="connsiteX18" fmla="*/ 571514 w 5802856"/>
              <a:gd name="connsiteY18" fmla="*/ 2618 h 3000707"/>
              <a:gd name="connsiteX19" fmla="*/ 39929 w 5802856"/>
              <a:gd name="connsiteY19" fmla="*/ 416128 h 3000707"/>
              <a:gd name="connsiteX20" fmla="*/ 39929 w 5802856"/>
              <a:gd name="connsiteY20" fmla="*/ 519506 h 3000707"/>
              <a:gd name="connsiteX21" fmla="*/ 69461 w 5802856"/>
              <a:gd name="connsiteY21" fmla="*/ 741029 h 3000707"/>
              <a:gd name="connsiteX0" fmla="*/ 69461 w 5757713"/>
              <a:gd name="connsiteY0" fmla="*/ 741029 h 3000707"/>
              <a:gd name="connsiteX1" fmla="*/ 453384 w 5757713"/>
              <a:gd name="connsiteY1" fmla="*/ 268446 h 3000707"/>
              <a:gd name="connsiteX2" fmla="*/ 719176 w 5757713"/>
              <a:gd name="connsiteY2" fmla="*/ 637652 h 3000707"/>
              <a:gd name="connsiteX3" fmla="*/ 911137 w 5757713"/>
              <a:gd name="connsiteY3" fmla="*/ 1065931 h 3000707"/>
              <a:gd name="connsiteX4" fmla="*/ 1383657 w 5757713"/>
              <a:gd name="connsiteY4" fmla="*/ 1125004 h 3000707"/>
              <a:gd name="connsiteX5" fmla="*/ 1879846 w 5757713"/>
              <a:gd name="connsiteY5" fmla="*/ 1045729 h 3000707"/>
              <a:gd name="connsiteX6" fmla="*/ 2230990 w 5757713"/>
              <a:gd name="connsiteY6" fmla="*/ 1316402 h 3000707"/>
              <a:gd name="connsiteX7" fmla="*/ 2564957 w 5757713"/>
              <a:gd name="connsiteY7" fmla="*/ 2675668 h 3000707"/>
              <a:gd name="connsiteX8" fmla="*/ 3140841 w 5757713"/>
              <a:gd name="connsiteY8" fmla="*/ 3000570 h 3000707"/>
              <a:gd name="connsiteX9" fmla="*/ 4085881 w 5757713"/>
              <a:gd name="connsiteY9" fmla="*/ 2705205 h 3000707"/>
              <a:gd name="connsiteX10" fmla="*/ 5592039 w 5757713"/>
              <a:gd name="connsiteY10" fmla="*/ 1966793 h 3000707"/>
              <a:gd name="connsiteX11" fmla="*/ 5695402 w 5757713"/>
              <a:gd name="connsiteY11" fmla="*/ 1361295 h 3000707"/>
              <a:gd name="connsiteX12" fmla="*/ 5381020 w 5757713"/>
              <a:gd name="connsiteY12" fmla="*/ 1008270 h 3000707"/>
              <a:gd name="connsiteX13" fmla="*/ 3997702 w 5757713"/>
              <a:gd name="connsiteY13" fmla="*/ 1869320 h 3000707"/>
              <a:gd name="connsiteX14" fmla="*/ 3236139 w 5757713"/>
              <a:gd name="connsiteY14" fmla="*/ 1991721 h 3000707"/>
              <a:gd name="connsiteX15" fmla="*/ 2683087 w 5757713"/>
              <a:gd name="connsiteY15" fmla="*/ 741029 h 3000707"/>
              <a:gd name="connsiteX16" fmla="*/ 1767580 w 5757713"/>
              <a:gd name="connsiteY16" fmla="*/ 357055 h 3000707"/>
              <a:gd name="connsiteX17" fmla="*/ 1014501 w 5757713"/>
              <a:gd name="connsiteY17" fmla="*/ 637652 h 3000707"/>
              <a:gd name="connsiteX18" fmla="*/ 571514 w 5757713"/>
              <a:gd name="connsiteY18" fmla="*/ 2618 h 3000707"/>
              <a:gd name="connsiteX19" fmla="*/ 39929 w 5757713"/>
              <a:gd name="connsiteY19" fmla="*/ 416128 h 3000707"/>
              <a:gd name="connsiteX20" fmla="*/ 39929 w 5757713"/>
              <a:gd name="connsiteY20" fmla="*/ 519506 h 3000707"/>
              <a:gd name="connsiteX21" fmla="*/ 69461 w 5757713"/>
              <a:gd name="connsiteY21" fmla="*/ 741029 h 3000707"/>
              <a:gd name="connsiteX0" fmla="*/ 69461 w 5757713"/>
              <a:gd name="connsiteY0" fmla="*/ 741029 h 3000707"/>
              <a:gd name="connsiteX1" fmla="*/ 453384 w 5757713"/>
              <a:gd name="connsiteY1" fmla="*/ 268446 h 3000707"/>
              <a:gd name="connsiteX2" fmla="*/ 719176 w 5757713"/>
              <a:gd name="connsiteY2" fmla="*/ 637652 h 3000707"/>
              <a:gd name="connsiteX3" fmla="*/ 911137 w 5757713"/>
              <a:gd name="connsiteY3" fmla="*/ 1065931 h 3000707"/>
              <a:gd name="connsiteX4" fmla="*/ 1383657 w 5757713"/>
              <a:gd name="connsiteY4" fmla="*/ 1125004 h 3000707"/>
              <a:gd name="connsiteX5" fmla="*/ 1879846 w 5757713"/>
              <a:gd name="connsiteY5" fmla="*/ 1045729 h 3000707"/>
              <a:gd name="connsiteX6" fmla="*/ 2230990 w 5757713"/>
              <a:gd name="connsiteY6" fmla="*/ 1316402 h 3000707"/>
              <a:gd name="connsiteX7" fmla="*/ 2564957 w 5757713"/>
              <a:gd name="connsiteY7" fmla="*/ 2675668 h 3000707"/>
              <a:gd name="connsiteX8" fmla="*/ 3140841 w 5757713"/>
              <a:gd name="connsiteY8" fmla="*/ 3000570 h 3000707"/>
              <a:gd name="connsiteX9" fmla="*/ 4085881 w 5757713"/>
              <a:gd name="connsiteY9" fmla="*/ 2705205 h 3000707"/>
              <a:gd name="connsiteX10" fmla="*/ 5592039 w 5757713"/>
              <a:gd name="connsiteY10" fmla="*/ 1966793 h 3000707"/>
              <a:gd name="connsiteX11" fmla="*/ 5695402 w 5757713"/>
              <a:gd name="connsiteY11" fmla="*/ 1361295 h 3000707"/>
              <a:gd name="connsiteX12" fmla="*/ 5381020 w 5757713"/>
              <a:gd name="connsiteY12" fmla="*/ 1008270 h 3000707"/>
              <a:gd name="connsiteX13" fmla="*/ 3997702 w 5757713"/>
              <a:gd name="connsiteY13" fmla="*/ 1869320 h 3000707"/>
              <a:gd name="connsiteX14" fmla="*/ 3369662 w 5757713"/>
              <a:gd name="connsiteY14" fmla="*/ 1795597 h 3000707"/>
              <a:gd name="connsiteX15" fmla="*/ 2683087 w 5757713"/>
              <a:gd name="connsiteY15" fmla="*/ 741029 h 3000707"/>
              <a:gd name="connsiteX16" fmla="*/ 1767580 w 5757713"/>
              <a:gd name="connsiteY16" fmla="*/ 357055 h 3000707"/>
              <a:gd name="connsiteX17" fmla="*/ 1014501 w 5757713"/>
              <a:gd name="connsiteY17" fmla="*/ 637652 h 3000707"/>
              <a:gd name="connsiteX18" fmla="*/ 571514 w 5757713"/>
              <a:gd name="connsiteY18" fmla="*/ 2618 h 3000707"/>
              <a:gd name="connsiteX19" fmla="*/ 39929 w 5757713"/>
              <a:gd name="connsiteY19" fmla="*/ 416128 h 3000707"/>
              <a:gd name="connsiteX20" fmla="*/ 39929 w 5757713"/>
              <a:gd name="connsiteY20" fmla="*/ 519506 h 3000707"/>
              <a:gd name="connsiteX21" fmla="*/ 69461 w 5757713"/>
              <a:gd name="connsiteY21" fmla="*/ 741029 h 3000707"/>
              <a:gd name="connsiteX0" fmla="*/ 69461 w 5757713"/>
              <a:gd name="connsiteY0" fmla="*/ 741029 h 3000707"/>
              <a:gd name="connsiteX1" fmla="*/ 453384 w 5757713"/>
              <a:gd name="connsiteY1" fmla="*/ 268446 h 3000707"/>
              <a:gd name="connsiteX2" fmla="*/ 719176 w 5757713"/>
              <a:gd name="connsiteY2" fmla="*/ 637652 h 3000707"/>
              <a:gd name="connsiteX3" fmla="*/ 911137 w 5757713"/>
              <a:gd name="connsiteY3" fmla="*/ 1065931 h 3000707"/>
              <a:gd name="connsiteX4" fmla="*/ 1383657 w 5757713"/>
              <a:gd name="connsiteY4" fmla="*/ 1125004 h 3000707"/>
              <a:gd name="connsiteX5" fmla="*/ 1879846 w 5757713"/>
              <a:gd name="connsiteY5" fmla="*/ 1045729 h 3000707"/>
              <a:gd name="connsiteX6" fmla="*/ 2230990 w 5757713"/>
              <a:gd name="connsiteY6" fmla="*/ 1316402 h 3000707"/>
              <a:gd name="connsiteX7" fmla="*/ 2564957 w 5757713"/>
              <a:gd name="connsiteY7" fmla="*/ 2675668 h 3000707"/>
              <a:gd name="connsiteX8" fmla="*/ 3140841 w 5757713"/>
              <a:gd name="connsiteY8" fmla="*/ 3000570 h 3000707"/>
              <a:gd name="connsiteX9" fmla="*/ 4085881 w 5757713"/>
              <a:gd name="connsiteY9" fmla="*/ 2705205 h 3000707"/>
              <a:gd name="connsiteX10" fmla="*/ 5592039 w 5757713"/>
              <a:gd name="connsiteY10" fmla="*/ 1966793 h 3000707"/>
              <a:gd name="connsiteX11" fmla="*/ 5695402 w 5757713"/>
              <a:gd name="connsiteY11" fmla="*/ 1361295 h 3000707"/>
              <a:gd name="connsiteX12" fmla="*/ 5381020 w 5757713"/>
              <a:gd name="connsiteY12" fmla="*/ 1008270 h 3000707"/>
              <a:gd name="connsiteX13" fmla="*/ 3997702 w 5757713"/>
              <a:gd name="connsiteY13" fmla="*/ 1800676 h 3000707"/>
              <a:gd name="connsiteX14" fmla="*/ 3369662 w 5757713"/>
              <a:gd name="connsiteY14" fmla="*/ 1795597 h 3000707"/>
              <a:gd name="connsiteX15" fmla="*/ 2683087 w 5757713"/>
              <a:gd name="connsiteY15" fmla="*/ 741029 h 3000707"/>
              <a:gd name="connsiteX16" fmla="*/ 1767580 w 5757713"/>
              <a:gd name="connsiteY16" fmla="*/ 357055 h 3000707"/>
              <a:gd name="connsiteX17" fmla="*/ 1014501 w 5757713"/>
              <a:gd name="connsiteY17" fmla="*/ 637652 h 3000707"/>
              <a:gd name="connsiteX18" fmla="*/ 571514 w 5757713"/>
              <a:gd name="connsiteY18" fmla="*/ 2618 h 3000707"/>
              <a:gd name="connsiteX19" fmla="*/ 39929 w 5757713"/>
              <a:gd name="connsiteY19" fmla="*/ 416128 h 3000707"/>
              <a:gd name="connsiteX20" fmla="*/ 39929 w 5757713"/>
              <a:gd name="connsiteY20" fmla="*/ 519506 h 3000707"/>
              <a:gd name="connsiteX21" fmla="*/ 69461 w 5757713"/>
              <a:gd name="connsiteY21" fmla="*/ 741029 h 3000707"/>
              <a:gd name="connsiteX0" fmla="*/ 69461 w 5655488"/>
              <a:gd name="connsiteY0" fmla="*/ 741029 h 3000707"/>
              <a:gd name="connsiteX1" fmla="*/ 453384 w 5655488"/>
              <a:gd name="connsiteY1" fmla="*/ 268446 h 3000707"/>
              <a:gd name="connsiteX2" fmla="*/ 719176 w 5655488"/>
              <a:gd name="connsiteY2" fmla="*/ 637652 h 3000707"/>
              <a:gd name="connsiteX3" fmla="*/ 911137 w 5655488"/>
              <a:gd name="connsiteY3" fmla="*/ 1065931 h 3000707"/>
              <a:gd name="connsiteX4" fmla="*/ 1383657 w 5655488"/>
              <a:gd name="connsiteY4" fmla="*/ 1125004 h 3000707"/>
              <a:gd name="connsiteX5" fmla="*/ 1879846 w 5655488"/>
              <a:gd name="connsiteY5" fmla="*/ 1045729 h 3000707"/>
              <a:gd name="connsiteX6" fmla="*/ 2230990 w 5655488"/>
              <a:gd name="connsiteY6" fmla="*/ 1316402 h 3000707"/>
              <a:gd name="connsiteX7" fmla="*/ 2564957 w 5655488"/>
              <a:gd name="connsiteY7" fmla="*/ 2675668 h 3000707"/>
              <a:gd name="connsiteX8" fmla="*/ 3140841 w 5655488"/>
              <a:gd name="connsiteY8" fmla="*/ 3000570 h 3000707"/>
              <a:gd name="connsiteX9" fmla="*/ 4085881 w 5655488"/>
              <a:gd name="connsiteY9" fmla="*/ 2705205 h 3000707"/>
              <a:gd name="connsiteX10" fmla="*/ 5592039 w 5655488"/>
              <a:gd name="connsiteY10" fmla="*/ 1966793 h 3000707"/>
              <a:gd name="connsiteX11" fmla="*/ 5374946 w 5655488"/>
              <a:gd name="connsiteY11" fmla="*/ 1557420 h 3000707"/>
              <a:gd name="connsiteX12" fmla="*/ 5381020 w 5655488"/>
              <a:gd name="connsiteY12" fmla="*/ 1008270 h 3000707"/>
              <a:gd name="connsiteX13" fmla="*/ 3997702 w 5655488"/>
              <a:gd name="connsiteY13" fmla="*/ 1800676 h 3000707"/>
              <a:gd name="connsiteX14" fmla="*/ 3369662 w 5655488"/>
              <a:gd name="connsiteY14" fmla="*/ 1795597 h 3000707"/>
              <a:gd name="connsiteX15" fmla="*/ 2683087 w 5655488"/>
              <a:gd name="connsiteY15" fmla="*/ 741029 h 3000707"/>
              <a:gd name="connsiteX16" fmla="*/ 1767580 w 5655488"/>
              <a:gd name="connsiteY16" fmla="*/ 357055 h 3000707"/>
              <a:gd name="connsiteX17" fmla="*/ 1014501 w 5655488"/>
              <a:gd name="connsiteY17" fmla="*/ 637652 h 3000707"/>
              <a:gd name="connsiteX18" fmla="*/ 571514 w 5655488"/>
              <a:gd name="connsiteY18" fmla="*/ 2618 h 3000707"/>
              <a:gd name="connsiteX19" fmla="*/ 39929 w 5655488"/>
              <a:gd name="connsiteY19" fmla="*/ 416128 h 3000707"/>
              <a:gd name="connsiteX20" fmla="*/ 39929 w 5655488"/>
              <a:gd name="connsiteY20" fmla="*/ 519506 h 3000707"/>
              <a:gd name="connsiteX21" fmla="*/ 69461 w 5655488"/>
              <a:gd name="connsiteY21" fmla="*/ 741029 h 3000707"/>
              <a:gd name="connsiteX0" fmla="*/ 69461 w 5645773"/>
              <a:gd name="connsiteY0" fmla="*/ 741029 h 3000707"/>
              <a:gd name="connsiteX1" fmla="*/ 453384 w 5645773"/>
              <a:gd name="connsiteY1" fmla="*/ 268446 h 3000707"/>
              <a:gd name="connsiteX2" fmla="*/ 719176 w 5645773"/>
              <a:gd name="connsiteY2" fmla="*/ 637652 h 3000707"/>
              <a:gd name="connsiteX3" fmla="*/ 911137 w 5645773"/>
              <a:gd name="connsiteY3" fmla="*/ 1065931 h 3000707"/>
              <a:gd name="connsiteX4" fmla="*/ 1383657 w 5645773"/>
              <a:gd name="connsiteY4" fmla="*/ 1125004 h 3000707"/>
              <a:gd name="connsiteX5" fmla="*/ 1879846 w 5645773"/>
              <a:gd name="connsiteY5" fmla="*/ 1045729 h 3000707"/>
              <a:gd name="connsiteX6" fmla="*/ 2230990 w 5645773"/>
              <a:gd name="connsiteY6" fmla="*/ 1316402 h 3000707"/>
              <a:gd name="connsiteX7" fmla="*/ 2564957 w 5645773"/>
              <a:gd name="connsiteY7" fmla="*/ 2675668 h 3000707"/>
              <a:gd name="connsiteX8" fmla="*/ 3140841 w 5645773"/>
              <a:gd name="connsiteY8" fmla="*/ 3000570 h 3000707"/>
              <a:gd name="connsiteX9" fmla="*/ 4085881 w 5645773"/>
              <a:gd name="connsiteY9" fmla="*/ 2705205 h 3000707"/>
              <a:gd name="connsiteX10" fmla="*/ 5592039 w 5645773"/>
              <a:gd name="connsiteY10" fmla="*/ 1966793 h 3000707"/>
              <a:gd name="connsiteX11" fmla="*/ 5374946 w 5645773"/>
              <a:gd name="connsiteY11" fmla="*/ 1557420 h 3000707"/>
              <a:gd name="connsiteX12" fmla="*/ 5381020 w 5645773"/>
              <a:gd name="connsiteY12" fmla="*/ 1008270 h 3000707"/>
              <a:gd name="connsiteX13" fmla="*/ 3997702 w 5645773"/>
              <a:gd name="connsiteY13" fmla="*/ 1800676 h 3000707"/>
              <a:gd name="connsiteX14" fmla="*/ 3369662 w 5645773"/>
              <a:gd name="connsiteY14" fmla="*/ 1795597 h 3000707"/>
              <a:gd name="connsiteX15" fmla="*/ 2683087 w 5645773"/>
              <a:gd name="connsiteY15" fmla="*/ 741029 h 3000707"/>
              <a:gd name="connsiteX16" fmla="*/ 1767580 w 5645773"/>
              <a:gd name="connsiteY16" fmla="*/ 357055 h 3000707"/>
              <a:gd name="connsiteX17" fmla="*/ 1014501 w 5645773"/>
              <a:gd name="connsiteY17" fmla="*/ 637652 h 3000707"/>
              <a:gd name="connsiteX18" fmla="*/ 571514 w 5645773"/>
              <a:gd name="connsiteY18" fmla="*/ 2618 h 3000707"/>
              <a:gd name="connsiteX19" fmla="*/ 39929 w 5645773"/>
              <a:gd name="connsiteY19" fmla="*/ 416128 h 3000707"/>
              <a:gd name="connsiteX20" fmla="*/ 39929 w 5645773"/>
              <a:gd name="connsiteY20" fmla="*/ 519506 h 3000707"/>
              <a:gd name="connsiteX21" fmla="*/ 69461 w 5645773"/>
              <a:gd name="connsiteY21" fmla="*/ 741029 h 3000707"/>
              <a:gd name="connsiteX0" fmla="*/ 69461 w 5678692"/>
              <a:gd name="connsiteY0" fmla="*/ 741029 h 3000707"/>
              <a:gd name="connsiteX1" fmla="*/ 453384 w 5678692"/>
              <a:gd name="connsiteY1" fmla="*/ 268446 h 3000707"/>
              <a:gd name="connsiteX2" fmla="*/ 719176 w 5678692"/>
              <a:gd name="connsiteY2" fmla="*/ 637652 h 3000707"/>
              <a:gd name="connsiteX3" fmla="*/ 911137 w 5678692"/>
              <a:gd name="connsiteY3" fmla="*/ 1065931 h 3000707"/>
              <a:gd name="connsiteX4" fmla="*/ 1383657 w 5678692"/>
              <a:gd name="connsiteY4" fmla="*/ 1125004 h 3000707"/>
              <a:gd name="connsiteX5" fmla="*/ 1879846 w 5678692"/>
              <a:gd name="connsiteY5" fmla="*/ 1045729 h 3000707"/>
              <a:gd name="connsiteX6" fmla="*/ 2230990 w 5678692"/>
              <a:gd name="connsiteY6" fmla="*/ 1316402 h 3000707"/>
              <a:gd name="connsiteX7" fmla="*/ 2564957 w 5678692"/>
              <a:gd name="connsiteY7" fmla="*/ 2675668 h 3000707"/>
              <a:gd name="connsiteX8" fmla="*/ 3140841 w 5678692"/>
              <a:gd name="connsiteY8" fmla="*/ 3000570 h 3000707"/>
              <a:gd name="connsiteX9" fmla="*/ 4085881 w 5678692"/>
              <a:gd name="connsiteY9" fmla="*/ 2705205 h 3000707"/>
              <a:gd name="connsiteX10" fmla="*/ 5592039 w 5678692"/>
              <a:gd name="connsiteY10" fmla="*/ 1966793 h 3000707"/>
              <a:gd name="connsiteX11" fmla="*/ 5374946 w 5678692"/>
              <a:gd name="connsiteY11" fmla="*/ 1557420 h 3000707"/>
              <a:gd name="connsiteX12" fmla="*/ 5381020 w 5678692"/>
              <a:gd name="connsiteY12" fmla="*/ 1008270 h 3000707"/>
              <a:gd name="connsiteX13" fmla="*/ 3997702 w 5678692"/>
              <a:gd name="connsiteY13" fmla="*/ 1800676 h 3000707"/>
              <a:gd name="connsiteX14" fmla="*/ 3369662 w 5678692"/>
              <a:gd name="connsiteY14" fmla="*/ 1795597 h 3000707"/>
              <a:gd name="connsiteX15" fmla="*/ 2683087 w 5678692"/>
              <a:gd name="connsiteY15" fmla="*/ 741029 h 3000707"/>
              <a:gd name="connsiteX16" fmla="*/ 1767580 w 5678692"/>
              <a:gd name="connsiteY16" fmla="*/ 357055 h 3000707"/>
              <a:gd name="connsiteX17" fmla="*/ 1014501 w 5678692"/>
              <a:gd name="connsiteY17" fmla="*/ 637652 h 3000707"/>
              <a:gd name="connsiteX18" fmla="*/ 571514 w 5678692"/>
              <a:gd name="connsiteY18" fmla="*/ 2618 h 3000707"/>
              <a:gd name="connsiteX19" fmla="*/ 39929 w 5678692"/>
              <a:gd name="connsiteY19" fmla="*/ 416128 h 3000707"/>
              <a:gd name="connsiteX20" fmla="*/ 39929 w 5678692"/>
              <a:gd name="connsiteY20" fmla="*/ 519506 h 3000707"/>
              <a:gd name="connsiteX21" fmla="*/ 69461 w 5678692"/>
              <a:gd name="connsiteY21" fmla="*/ 741029 h 3000707"/>
              <a:gd name="connsiteX0" fmla="*/ 69461 w 5678692"/>
              <a:gd name="connsiteY0" fmla="*/ 741029 h 3000707"/>
              <a:gd name="connsiteX1" fmla="*/ 453384 w 5678692"/>
              <a:gd name="connsiteY1" fmla="*/ 268446 h 3000707"/>
              <a:gd name="connsiteX2" fmla="*/ 719176 w 5678692"/>
              <a:gd name="connsiteY2" fmla="*/ 637652 h 3000707"/>
              <a:gd name="connsiteX3" fmla="*/ 911137 w 5678692"/>
              <a:gd name="connsiteY3" fmla="*/ 1065931 h 3000707"/>
              <a:gd name="connsiteX4" fmla="*/ 1383657 w 5678692"/>
              <a:gd name="connsiteY4" fmla="*/ 1125004 h 3000707"/>
              <a:gd name="connsiteX5" fmla="*/ 1879846 w 5678692"/>
              <a:gd name="connsiteY5" fmla="*/ 1045729 h 3000707"/>
              <a:gd name="connsiteX6" fmla="*/ 2230990 w 5678692"/>
              <a:gd name="connsiteY6" fmla="*/ 1316402 h 3000707"/>
              <a:gd name="connsiteX7" fmla="*/ 2564957 w 5678692"/>
              <a:gd name="connsiteY7" fmla="*/ 2675668 h 3000707"/>
              <a:gd name="connsiteX8" fmla="*/ 3140841 w 5678692"/>
              <a:gd name="connsiteY8" fmla="*/ 3000570 h 3000707"/>
              <a:gd name="connsiteX9" fmla="*/ 4085881 w 5678692"/>
              <a:gd name="connsiteY9" fmla="*/ 2705205 h 3000707"/>
              <a:gd name="connsiteX10" fmla="*/ 5592039 w 5678692"/>
              <a:gd name="connsiteY10" fmla="*/ 1966793 h 3000707"/>
              <a:gd name="connsiteX11" fmla="*/ 5374946 w 5678692"/>
              <a:gd name="connsiteY11" fmla="*/ 1557420 h 3000707"/>
              <a:gd name="connsiteX12" fmla="*/ 5381020 w 5678692"/>
              <a:gd name="connsiteY12" fmla="*/ 1008270 h 3000707"/>
              <a:gd name="connsiteX13" fmla="*/ 3997702 w 5678692"/>
              <a:gd name="connsiteY13" fmla="*/ 1800676 h 3000707"/>
              <a:gd name="connsiteX14" fmla="*/ 3369662 w 5678692"/>
              <a:gd name="connsiteY14" fmla="*/ 1795597 h 3000707"/>
              <a:gd name="connsiteX15" fmla="*/ 2870020 w 5678692"/>
              <a:gd name="connsiteY15" fmla="*/ 603742 h 3000707"/>
              <a:gd name="connsiteX16" fmla="*/ 1767580 w 5678692"/>
              <a:gd name="connsiteY16" fmla="*/ 357055 h 3000707"/>
              <a:gd name="connsiteX17" fmla="*/ 1014501 w 5678692"/>
              <a:gd name="connsiteY17" fmla="*/ 637652 h 3000707"/>
              <a:gd name="connsiteX18" fmla="*/ 571514 w 5678692"/>
              <a:gd name="connsiteY18" fmla="*/ 2618 h 3000707"/>
              <a:gd name="connsiteX19" fmla="*/ 39929 w 5678692"/>
              <a:gd name="connsiteY19" fmla="*/ 416128 h 3000707"/>
              <a:gd name="connsiteX20" fmla="*/ 39929 w 5678692"/>
              <a:gd name="connsiteY20" fmla="*/ 519506 h 3000707"/>
              <a:gd name="connsiteX21" fmla="*/ 69461 w 5678692"/>
              <a:gd name="connsiteY21" fmla="*/ 741029 h 3000707"/>
              <a:gd name="connsiteX0" fmla="*/ 69461 w 5678692"/>
              <a:gd name="connsiteY0" fmla="*/ 741029 h 3000707"/>
              <a:gd name="connsiteX1" fmla="*/ 453384 w 5678692"/>
              <a:gd name="connsiteY1" fmla="*/ 268446 h 3000707"/>
              <a:gd name="connsiteX2" fmla="*/ 719176 w 5678692"/>
              <a:gd name="connsiteY2" fmla="*/ 637652 h 3000707"/>
              <a:gd name="connsiteX3" fmla="*/ 911137 w 5678692"/>
              <a:gd name="connsiteY3" fmla="*/ 1065931 h 3000707"/>
              <a:gd name="connsiteX4" fmla="*/ 1383657 w 5678692"/>
              <a:gd name="connsiteY4" fmla="*/ 1125004 h 3000707"/>
              <a:gd name="connsiteX5" fmla="*/ 1879846 w 5678692"/>
              <a:gd name="connsiteY5" fmla="*/ 1045729 h 3000707"/>
              <a:gd name="connsiteX6" fmla="*/ 2230990 w 5678692"/>
              <a:gd name="connsiteY6" fmla="*/ 1316402 h 3000707"/>
              <a:gd name="connsiteX7" fmla="*/ 2564957 w 5678692"/>
              <a:gd name="connsiteY7" fmla="*/ 2675668 h 3000707"/>
              <a:gd name="connsiteX8" fmla="*/ 3140841 w 5678692"/>
              <a:gd name="connsiteY8" fmla="*/ 3000570 h 3000707"/>
              <a:gd name="connsiteX9" fmla="*/ 4085881 w 5678692"/>
              <a:gd name="connsiteY9" fmla="*/ 2705205 h 3000707"/>
              <a:gd name="connsiteX10" fmla="*/ 5592039 w 5678692"/>
              <a:gd name="connsiteY10" fmla="*/ 1966793 h 3000707"/>
              <a:gd name="connsiteX11" fmla="*/ 5374946 w 5678692"/>
              <a:gd name="connsiteY11" fmla="*/ 1557420 h 3000707"/>
              <a:gd name="connsiteX12" fmla="*/ 5381020 w 5678692"/>
              <a:gd name="connsiteY12" fmla="*/ 1008270 h 3000707"/>
              <a:gd name="connsiteX13" fmla="*/ 3997702 w 5678692"/>
              <a:gd name="connsiteY13" fmla="*/ 1800676 h 3000707"/>
              <a:gd name="connsiteX14" fmla="*/ 3369662 w 5678692"/>
              <a:gd name="connsiteY14" fmla="*/ 1795597 h 3000707"/>
              <a:gd name="connsiteX15" fmla="*/ 2905626 w 5678692"/>
              <a:gd name="connsiteY15" fmla="*/ 584129 h 3000707"/>
              <a:gd name="connsiteX16" fmla="*/ 1767580 w 5678692"/>
              <a:gd name="connsiteY16" fmla="*/ 357055 h 3000707"/>
              <a:gd name="connsiteX17" fmla="*/ 1014501 w 5678692"/>
              <a:gd name="connsiteY17" fmla="*/ 637652 h 3000707"/>
              <a:gd name="connsiteX18" fmla="*/ 571514 w 5678692"/>
              <a:gd name="connsiteY18" fmla="*/ 2618 h 3000707"/>
              <a:gd name="connsiteX19" fmla="*/ 39929 w 5678692"/>
              <a:gd name="connsiteY19" fmla="*/ 416128 h 3000707"/>
              <a:gd name="connsiteX20" fmla="*/ 39929 w 5678692"/>
              <a:gd name="connsiteY20" fmla="*/ 519506 h 3000707"/>
              <a:gd name="connsiteX21" fmla="*/ 69461 w 5678692"/>
              <a:gd name="connsiteY21" fmla="*/ 741029 h 3000707"/>
              <a:gd name="connsiteX0" fmla="*/ 69461 w 5678692"/>
              <a:gd name="connsiteY0" fmla="*/ 741029 h 3000707"/>
              <a:gd name="connsiteX1" fmla="*/ 453384 w 5678692"/>
              <a:gd name="connsiteY1" fmla="*/ 268446 h 3000707"/>
              <a:gd name="connsiteX2" fmla="*/ 719176 w 5678692"/>
              <a:gd name="connsiteY2" fmla="*/ 637652 h 3000707"/>
              <a:gd name="connsiteX3" fmla="*/ 911137 w 5678692"/>
              <a:gd name="connsiteY3" fmla="*/ 1065931 h 3000707"/>
              <a:gd name="connsiteX4" fmla="*/ 1383657 w 5678692"/>
              <a:gd name="connsiteY4" fmla="*/ 1125004 h 3000707"/>
              <a:gd name="connsiteX5" fmla="*/ 1879846 w 5678692"/>
              <a:gd name="connsiteY5" fmla="*/ 1045729 h 3000707"/>
              <a:gd name="connsiteX6" fmla="*/ 2230990 w 5678692"/>
              <a:gd name="connsiteY6" fmla="*/ 1316402 h 3000707"/>
              <a:gd name="connsiteX7" fmla="*/ 2564957 w 5678692"/>
              <a:gd name="connsiteY7" fmla="*/ 2675668 h 3000707"/>
              <a:gd name="connsiteX8" fmla="*/ 3140841 w 5678692"/>
              <a:gd name="connsiteY8" fmla="*/ 3000570 h 3000707"/>
              <a:gd name="connsiteX9" fmla="*/ 4085881 w 5678692"/>
              <a:gd name="connsiteY9" fmla="*/ 2705205 h 3000707"/>
              <a:gd name="connsiteX10" fmla="*/ 5592039 w 5678692"/>
              <a:gd name="connsiteY10" fmla="*/ 1966793 h 3000707"/>
              <a:gd name="connsiteX11" fmla="*/ 5374946 w 5678692"/>
              <a:gd name="connsiteY11" fmla="*/ 1557420 h 3000707"/>
              <a:gd name="connsiteX12" fmla="*/ 5381020 w 5678692"/>
              <a:gd name="connsiteY12" fmla="*/ 1008270 h 3000707"/>
              <a:gd name="connsiteX13" fmla="*/ 3997702 w 5678692"/>
              <a:gd name="connsiteY13" fmla="*/ 1800676 h 3000707"/>
              <a:gd name="connsiteX14" fmla="*/ 3369662 w 5678692"/>
              <a:gd name="connsiteY14" fmla="*/ 1795597 h 3000707"/>
              <a:gd name="connsiteX15" fmla="*/ 2905626 w 5678692"/>
              <a:gd name="connsiteY15" fmla="*/ 584129 h 3000707"/>
              <a:gd name="connsiteX16" fmla="*/ 1820989 w 5678692"/>
              <a:gd name="connsiteY16" fmla="*/ 435505 h 3000707"/>
              <a:gd name="connsiteX17" fmla="*/ 1014501 w 5678692"/>
              <a:gd name="connsiteY17" fmla="*/ 637652 h 3000707"/>
              <a:gd name="connsiteX18" fmla="*/ 571514 w 5678692"/>
              <a:gd name="connsiteY18" fmla="*/ 2618 h 3000707"/>
              <a:gd name="connsiteX19" fmla="*/ 39929 w 5678692"/>
              <a:gd name="connsiteY19" fmla="*/ 416128 h 3000707"/>
              <a:gd name="connsiteX20" fmla="*/ 39929 w 5678692"/>
              <a:gd name="connsiteY20" fmla="*/ 519506 h 3000707"/>
              <a:gd name="connsiteX21" fmla="*/ 69461 w 5678692"/>
              <a:gd name="connsiteY21" fmla="*/ 741029 h 3000707"/>
              <a:gd name="connsiteX0" fmla="*/ 69461 w 5678692"/>
              <a:gd name="connsiteY0" fmla="*/ 741029 h 3000707"/>
              <a:gd name="connsiteX1" fmla="*/ 453384 w 5678692"/>
              <a:gd name="connsiteY1" fmla="*/ 268446 h 3000707"/>
              <a:gd name="connsiteX2" fmla="*/ 719176 w 5678692"/>
              <a:gd name="connsiteY2" fmla="*/ 637652 h 3000707"/>
              <a:gd name="connsiteX3" fmla="*/ 911137 w 5678692"/>
              <a:gd name="connsiteY3" fmla="*/ 1065931 h 3000707"/>
              <a:gd name="connsiteX4" fmla="*/ 1383657 w 5678692"/>
              <a:gd name="connsiteY4" fmla="*/ 1125004 h 3000707"/>
              <a:gd name="connsiteX5" fmla="*/ 1879846 w 5678692"/>
              <a:gd name="connsiteY5" fmla="*/ 1045729 h 3000707"/>
              <a:gd name="connsiteX6" fmla="*/ 2230990 w 5678692"/>
              <a:gd name="connsiteY6" fmla="*/ 1316402 h 3000707"/>
              <a:gd name="connsiteX7" fmla="*/ 2564957 w 5678692"/>
              <a:gd name="connsiteY7" fmla="*/ 2675668 h 3000707"/>
              <a:gd name="connsiteX8" fmla="*/ 3140841 w 5678692"/>
              <a:gd name="connsiteY8" fmla="*/ 3000570 h 3000707"/>
              <a:gd name="connsiteX9" fmla="*/ 4085881 w 5678692"/>
              <a:gd name="connsiteY9" fmla="*/ 2705205 h 3000707"/>
              <a:gd name="connsiteX10" fmla="*/ 5592039 w 5678692"/>
              <a:gd name="connsiteY10" fmla="*/ 1966793 h 3000707"/>
              <a:gd name="connsiteX11" fmla="*/ 5374946 w 5678692"/>
              <a:gd name="connsiteY11" fmla="*/ 1557420 h 3000707"/>
              <a:gd name="connsiteX12" fmla="*/ 5381020 w 5678692"/>
              <a:gd name="connsiteY12" fmla="*/ 1008270 h 3000707"/>
              <a:gd name="connsiteX13" fmla="*/ 3997702 w 5678692"/>
              <a:gd name="connsiteY13" fmla="*/ 1800676 h 3000707"/>
              <a:gd name="connsiteX14" fmla="*/ 3369662 w 5678692"/>
              <a:gd name="connsiteY14" fmla="*/ 1795597 h 3000707"/>
              <a:gd name="connsiteX15" fmla="*/ 2905626 w 5678692"/>
              <a:gd name="connsiteY15" fmla="*/ 584129 h 3000707"/>
              <a:gd name="connsiteX16" fmla="*/ 1820989 w 5678692"/>
              <a:gd name="connsiteY16" fmla="*/ 435505 h 3000707"/>
              <a:gd name="connsiteX17" fmla="*/ 1014501 w 5678692"/>
              <a:gd name="connsiteY17" fmla="*/ 637652 h 3000707"/>
              <a:gd name="connsiteX18" fmla="*/ 571514 w 5678692"/>
              <a:gd name="connsiteY18" fmla="*/ 2618 h 3000707"/>
              <a:gd name="connsiteX19" fmla="*/ 39929 w 5678692"/>
              <a:gd name="connsiteY19" fmla="*/ 416128 h 3000707"/>
              <a:gd name="connsiteX20" fmla="*/ 39929 w 5678692"/>
              <a:gd name="connsiteY20" fmla="*/ 519506 h 3000707"/>
              <a:gd name="connsiteX21" fmla="*/ 69461 w 5678692"/>
              <a:gd name="connsiteY21" fmla="*/ 741029 h 3000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678692" h="3000707">
                <a:moveTo>
                  <a:pt x="69461" y="741029"/>
                </a:moveTo>
                <a:cubicBezTo>
                  <a:pt x="138370" y="699186"/>
                  <a:pt x="345098" y="285675"/>
                  <a:pt x="453384" y="268446"/>
                </a:cubicBezTo>
                <a:cubicBezTo>
                  <a:pt x="561670" y="251217"/>
                  <a:pt x="642884" y="504738"/>
                  <a:pt x="719176" y="637652"/>
                </a:cubicBezTo>
                <a:cubicBezTo>
                  <a:pt x="795468" y="770566"/>
                  <a:pt x="800390" y="984706"/>
                  <a:pt x="911137" y="1065931"/>
                </a:cubicBezTo>
                <a:cubicBezTo>
                  <a:pt x="1021884" y="1147156"/>
                  <a:pt x="1222206" y="1128371"/>
                  <a:pt x="1383657" y="1125004"/>
                </a:cubicBezTo>
                <a:cubicBezTo>
                  <a:pt x="1545108" y="1121637"/>
                  <a:pt x="1738624" y="1013829"/>
                  <a:pt x="1879846" y="1045729"/>
                </a:cubicBezTo>
                <a:cubicBezTo>
                  <a:pt x="2021068" y="1077629"/>
                  <a:pt x="2116805" y="1044746"/>
                  <a:pt x="2230990" y="1316402"/>
                </a:cubicBezTo>
                <a:cubicBezTo>
                  <a:pt x="2345175" y="1588058"/>
                  <a:pt x="2413315" y="2394973"/>
                  <a:pt x="2564957" y="2675668"/>
                </a:cubicBezTo>
                <a:cubicBezTo>
                  <a:pt x="2716599" y="2956363"/>
                  <a:pt x="2887354" y="2995647"/>
                  <a:pt x="3140841" y="3000570"/>
                </a:cubicBezTo>
                <a:cubicBezTo>
                  <a:pt x="3394328" y="3005493"/>
                  <a:pt x="3677348" y="2877501"/>
                  <a:pt x="4085881" y="2705205"/>
                </a:cubicBezTo>
                <a:cubicBezTo>
                  <a:pt x="4494414" y="2532909"/>
                  <a:pt x="5377195" y="2158090"/>
                  <a:pt x="5592039" y="1966793"/>
                </a:cubicBezTo>
                <a:cubicBezTo>
                  <a:pt x="5806883" y="1775496"/>
                  <a:pt x="5579246" y="1570081"/>
                  <a:pt x="5374946" y="1557420"/>
                </a:cubicBezTo>
                <a:cubicBezTo>
                  <a:pt x="5170646" y="1544759"/>
                  <a:pt x="5610561" y="967727"/>
                  <a:pt x="5381020" y="1008270"/>
                </a:cubicBezTo>
                <a:cubicBezTo>
                  <a:pt x="5151479" y="1048813"/>
                  <a:pt x="4332928" y="1669455"/>
                  <a:pt x="3997702" y="1800676"/>
                </a:cubicBezTo>
                <a:cubicBezTo>
                  <a:pt x="3662476" y="1931897"/>
                  <a:pt x="3551675" y="1998355"/>
                  <a:pt x="3369662" y="1795597"/>
                </a:cubicBezTo>
                <a:cubicBezTo>
                  <a:pt x="3187649" y="1592839"/>
                  <a:pt x="3163738" y="810811"/>
                  <a:pt x="2905626" y="584129"/>
                </a:cubicBezTo>
                <a:cubicBezTo>
                  <a:pt x="2647514" y="357447"/>
                  <a:pt x="2153979" y="348135"/>
                  <a:pt x="1820989" y="435505"/>
                </a:cubicBezTo>
                <a:cubicBezTo>
                  <a:pt x="1487999" y="522875"/>
                  <a:pt x="1222747" y="709800"/>
                  <a:pt x="1014501" y="637652"/>
                </a:cubicBezTo>
                <a:cubicBezTo>
                  <a:pt x="806255" y="565504"/>
                  <a:pt x="733943" y="39539"/>
                  <a:pt x="571514" y="2618"/>
                </a:cubicBezTo>
                <a:cubicBezTo>
                  <a:pt x="409085" y="-34303"/>
                  <a:pt x="128527" y="329980"/>
                  <a:pt x="39929" y="416128"/>
                </a:cubicBezTo>
                <a:cubicBezTo>
                  <a:pt x="-48669" y="502276"/>
                  <a:pt x="37468" y="462895"/>
                  <a:pt x="39929" y="519506"/>
                </a:cubicBezTo>
                <a:cubicBezTo>
                  <a:pt x="42390" y="576117"/>
                  <a:pt x="552" y="782872"/>
                  <a:pt x="69461" y="7410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scene3d>
            <a:camera prst="orthographicFront">
              <a:rot lat="18585122" lon="1361798" rev="19483489"/>
            </a:camera>
            <a:lightRig rig="harsh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anose="020E0502030303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53618" y="3275735"/>
            <a:ext cx="4543439" cy="1523872"/>
            <a:chOff x="-83043" y="3358265"/>
            <a:chExt cx="4543439" cy="1523872"/>
          </a:xfrm>
        </p:grpSpPr>
        <p:grpSp>
          <p:nvGrpSpPr>
            <p:cNvPr id="16" name="Group 15"/>
            <p:cNvGrpSpPr/>
            <p:nvPr/>
          </p:nvGrpSpPr>
          <p:grpSpPr>
            <a:xfrm>
              <a:off x="3532288" y="3631291"/>
              <a:ext cx="928108" cy="1250846"/>
              <a:chOff x="5228819" y="4325198"/>
              <a:chExt cx="928108" cy="1250846"/>
            </a:xfrm>
            <a:scene3d>
              <a:camera prst="orthographicFront">
                <a:rot lat="0" lon="18539980" rev="0"/>
              </a:camera>
              <a:lightRig rig="threePt" dir="t"/>
            </a:scene3d>
          </p:grpSpPr>
          <p:grpSp>
            <p:nvGrpSpPr>
              <p:cNvPr id="18" name="Group 17"/>
              <p:cNvGrpSpPr/>
              <p:nvPr/>
            </p:nvGrpSpPr>
            <p:grpSpPr>
              <a:xfrm>
                <a:off x="5228819" y="4325198"/>
                <a:ext cx="885059" cy="1250846"/>
                <a:chOff x="3787313" y="3460778"/>
                <a:chExt cx="885059" cy="1250846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3787313" y="3518510"/>
                  <a:ext cx="45719" cy="1193114"/>
                </a:xfrm>
                <a:prstGeom prst="rect">
                  <a:avLst/>
                </a:prstGeom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0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ndara" panose="020E0502030303020204" pitchFamily="34" charset="0"/>
                    <a:cs typeface="Candara"/>
                  </a:endParaRPr>
                </a:p>
              </p:txBody>
            </p:sp>
            <p:sp>
              <p:nvSpPr>
                <p:cNvPr id="21" name="Punched Tape 20"/>
                <p:cNvSpPr/>
                <p:nvPr/>
              </p:nvSpPr>
              <p:spPr>
                <a:xfrm>
                  <a:off x="3864276" y="3460778"/>
                  <a:ext cx="808096" cy="635045"/>
                </a:xfrm>
                <a:prstGeom prst="flowChartPunchedTape">
                  <a:avLst/>
                </a:prstGeom>
                <a:solidFill>
                  <a:srgbClr val="FFFFFF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ndara" panose="020E0502030303020204" pitchFamily="34" charset="0"/>
                    <a:cs typeface="Candara"/>
                  </a:endParaRPr>
                </a:p>
              </p:txBody>
            </p:sp>
          </p:grpSp>
          <p:pic>
            <p:nvPicPr>
              <p:cNvPr id="19" name="Picture 18" descr="logo.png"/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315160" y="4483799"/>
                <a:ext cx="841767" cy="32714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-83043" y="3358265"/>
              <a:ext cx="32858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>
                  <a:latin typeface="Candara" panose="020E0502030303020204" pitchFamily="34" charset="0"/>
                  <a:cs typeface="Candara"/>
                </a:rPr>
                <a:t>G20 China 2016 </a:t>
              </a:r>
            </a:p>
            <a:p>
              <a:pPr algn="r"/>
              <a:r>
                <a:rPr lang="en-US" sz="1600" b="1" dirty="0">
                  <a:latin typeface="Candara" panose="020E0502030303020204" pitchFamily="34" charset="0"/>
                  <a:cs typeface="Candara"/>
                </a:rPr>
                <a:t>Green Finance Study Group:</a:t>
              </a:r>
            </a:p>
            <a:p>
              <a:pPr algn="r"/>
              <a:r>
                <a:rPr lang="en-US" sz="1600" dirty="0">
                  <a:latin typeface="Candara" panose="020E0502030303020204" pitchFamily="34" charset="0"/>
                  <a:cs typeface="Candara"/>
                </a:rPr>
                <a:t>Hangzhou G20 Heads of State pledge to scale up action; continued under Germany Presidency 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68181" y="1511114"/>
            <a:ext cx="684831" cy="367189"/>
          </a:xfrm>
          <a:prstGeom prst="rect">
            <a:avLst/>
          </a:prstGeom>
          <a:noFill/>
          <a:scene3d>
            <a:camera prst="orthographicFront">
              <a:rot lat="18299991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2015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61760" y="4342236"/>
            <a:ext cx="1353204" cy="523220"/>
          </a:xfrm>
          <a:prstGeom prst="rect">
            <a:avLst/>
          </a:prstGeom>
          <a:noFill/>
          <a:scene3d>
            <a:camera prst="orthographicFront">
              <a:rot lat="18299991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</a:rPr>
              <a:t>2017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13803" y="3097342"/>
            <a:ext cx="1353204" cy="477054"/>
          </a:xfrm>
          <a:prstGeom prst="rect">
            <a:avLst/>
          </a:prstGeom>
          <a:noFill/>
          <a:scene3d>
            <a:camera prst="orthographicFront">
              <a:rot lat="18299991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  <a:latin typeface="Candara" panose="020E0502030303020204" pitchFamily="34" charset="0"/>
              </a:rPr>
              <a:t>2016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506984" y="3694295"/>
            <a:ext cx="2628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ndara" panose="020E0502030303020204" pitchFamily="34" charset="0"/>
                <a:cs typeface="Candara"/>
              </a:rPr>
              <a:t>FSB: </a:t>
            </a:r>
            <a:r>
              <a:rPr lang="en-US" sz="1600" dirty="0">
                <a:latin typeface="Candara" panose="020E0502030303020204" pitchFamily="34" charset="0"/>
                <a:cs typeface="Candara"/>
              </a:rPr>
              <a:t>Task Force (TCFD) report released for public consultation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39707" y="3671277"/>
            <a:ext cx="885059" cy="1250846"/>
            <a:chOff x="4996837" y="4749129"/>
            <a:chExt cx="885059" cy="1250846"/>
          </a:xfrm>
        </p:grpSpPr>
        <p:grpSp>
          <p:nvGrpSpPr>
            <p:cNvPr id="58" name="Group 57"/>
            <p:cNvGrpSpPr/>
            <p:nvPr/>
          </p:nvGrpSpPr>
          <p:grpSpPr>
            <a:xfrm>
              <a:off x="4996837" y="4749129"/>
              <a:ext cx="885059" cy="1250846"/>
              <a:chOff x="3787313" y="3460778"/>
              <a:chExt cx="885059" cy="1250846"/>
            </a:xfrm>
            <a:scene3d>
              <a:camera prst="orthographicFront">
                <a:rot lat="0" lon="18539980" rev="0"/>
              </a:camera>
              <a:lightRig rig="threePt" dir="t"/>
            </a:scene3d>
          </p:grpSpPr>
          <p:sp>
            <p:nvSpPr>
              <p:cNvPr id="59" name="Rectangle 58"/>
              <p:cNvSpPr/>
              <p:nvPr/>
            </p:nvSpPr>
            <p:spPr>
              <a:xfrm>
                <a:off x="3787313" y="3518510"/>
                <a:ext cx="45719" cy="1193114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80000">
                    <a:schemeClr val="bg1">
                      <a:lumMod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anose="020E0502030303020204" pitchFamily="34" charset="0"/>
                  <a:cs typeface="Candara"/>
                </a:endParaRPr>
              </a:p>
            </p:txBody>
          </p:sp>
          <p:sp>
            <p:nvSpPr>
              <p:cNvPr id="60" name="Punched Tape 59"/>
              <p:cNvSpPr/>
              <p:nvPr/>
            </p:nvSpPr>
            <p:spPr>
              <a:xfrm>
                <a:off x="3864276" y="3460778"/>
                <a:ext cx="808096" cy="635045"/>
              </a:xfrm>
              <a:prstGeom prst="flowChartPunchedTape">
                <a:avLst/>
              </a:prstGeom>
              <a:solidFill>
                <a:srgbClr val="FFFFFF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anose="020E0502030303020204" pitchFamily="34" charset="0"/>
                  <a:cs typeface="Candara"/>
                </a:endParaRPr>
              </a:p>
            </p:txBody>
          </p:sp>
        </p:grpSp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35557" y="4951847"/>
              <a:ext cx="482565" cy="240627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7110974" y="205941"/>
            <a:ext cx="11079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380271" y="1793947"/>
            <a:ext cx="4632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ndara" panose="020E0502030303020204" pitchFamily="34" charset="0"/>
                <a:cs typeface="Candara"/>
              </a:rPr>
              <a:t>COP 21 Paris Climate Agreement:</a:t>
            </a:r>
          </a:p>
          <a:p>
            <a:r>
              <a:rPr lang="en-US" sz="1600" dirty="0">
                <a:latin typeface="Candara" panose="020E0502030303020204" pitchFamily="34" charset="0"/>
                <a:cs typeface="Candara"/>
              </a:rPr>
              <a:t>Making finance flows consistent with low GHG emissions and climate-resilient development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607474" y="1859230"/>
            <a:ext cx="885059" cy="1250846"/>
            <a:chOff x="3607474" y="1859230"/>
            <a:chExt cx="885059" cy="1250846"/>
          </a:xfrm>
        </p:grpSpPr>
        <p:grpSp>
          <p:nvGrpSpPr>
            <p:cNvPr id="41" name="Group 40"/>
            <p:cNvGrpSpPr/>
            <p:nvPr/>
          </p:nvGrpSpPr>
          <p:grpSpPr>
            <a:xfrm>
              <a:off x="3607474" y="1859230"/>
              <a:ext cx="885059" cy="1250846"/>
              <a:chOff x="3787313" y="3460778"/>
              <a:chExt cx="885059" cy="1250846"/>
            </a:xfrm>
            <a:scene3d>
              <a:camera prst="orthographicFront">
                <a:rot lat="0" lon="18539980" rev="0"/>
              </a:camera>
              <a:lightRig rig="threePt" dir="t"/>
            </a:scene3d>
          </p:grpSpPr>
          <p:sp>
            <p:nvSpPr>
              <p:cNvPr id="45" name="Rectangle 44"/>
              <p:cNvSpPr/>
              <p:nvPr/>
            </p:nvSpPr>
            <p:spPr>
              <a:xfrm>
                <a:off x="3787313" y="3518510"/>
                <a:ext cx="45719" cy="1193114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80000">
                    <a:schemeClr val="bg1">
                      <a:lumMod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anose="020E0502030303020204" pitchFamily="34" charset="0"/>
                  <a:cs typeface="Candara"/>
                </a:endParaRPr>
              </a:p>
            </p:txBody>
          </p:sp>
          <p:sp>
            <p:nvSpPr>
              <p:cNvPr id="46" name="Punched Tape 45"/>
              <p:cNvSpPr/>
              <p:nvPr/>
            </p:nvSpPr>
            <p:spPr>
              <a:xfrm>
                <a:off x="3864276" y="3460778"/>
                <a:ext cx="808096" cy="635045"/>
              </a:xfrm>
              <a:prstGeom prst="flowChartPunchedTape">
                <a:avLst/>
              </a:prstGeom>
              <a:solidFill>
                <a:srgbClr val="FFFFFF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anose="020E0502030303020204" pitchFamily="34" charset="0"/>
                  <a:cs typeface="Candara"/>
                </a:endParaRPr>
              </a:p>
            </p:txBody>
          </p:sp>
        </p:grpSp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08670" y="1882975"/>
              <a:ext cx="372889" cy="471215"/>
            </a:xfrm>
            <a:prstGeom prst="rect">
              <a:avLst/>
            </a:prstGeom>
            <a:scene3d>
              <a:camera prst="orthographicFront">
                <a:rot lat="0" lon="19199988" rev="0"/>
              </a:camera>
              <a:lightRig rig="threePt" dir="t"/>
            </a:scene3d>
          </p:spPr>
        </p:pic>
      </p:grpSp>
      <p:grpSp>
        <p:nvGrpSpPr>
          <p:cNvPr id="49" name="Group 48"/>
          <p:cNvGrpSpPr/>
          <p:nvPr/>
        </p:nvGrpSpPr>
        <p:grpSpPr>
          <a:xfrm>
            <a:off x="1591517" y="1068818"/>
            <a:ext cx="885059" cy="1250846"/>
            <a:chOff x="3787313" y="3460778"/>
            <a:chExt cx="885059" cy="1250846"/>
          </a:xfrm>
          <a:scene3d>
            <a:camera prst="orthographicFront">
              <a:rot lat="0" lon="18539980" rev="0"/>
            </a:camera>
            <a:lightRig rig="threePt" dir="t"/>
          </a:scene3d>
        </p:grpSpPr>
        <p:sp>
          <p:nvSpPr>
            <p:cNvPr id="50" name="Rectangle 49"/>
            <p:cNvSpPr/>
            <p:nvPr/>
          </p:nvSpPr>
          <p:spPr>
            <a:xfrm>
              <a:off x="3787313" y="3518510"/>
              <a:ext cx="45719" cy="1193114"/>
            </a:xfrm>
            <a:prstGeom prst="rect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8000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anose="020E0502030303020204" pitchFamily="34" charset="0"/>
                <a:cs typeface="Candara"/>
              </a:endParaRPr>
            </a:p>
          </p:txBody>
        </p:sp>
        <p:sp>
          <p:nvSpPr>
            <p:cNvPr id="51" name="Punched Tape 50"/>
            <p:cNvSpPr/>
            <p:nvPr/>
          </p:nvSpPr>
          <p:spPr>
            <a:xfrm>
              <a:off x="3864276" y="3460778"/>
              <a:ext cx="808096" cy="635045"/>
            </a:xfrm>
            <a:prstGeom prst="flowChartPunchedTape">
              <a:avLst/>
            </a:prstGeom>
            <a:solidFill>
              <a:srgbClr val="FFFFFF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anose="020E0502030303020204" pitchFamily="34" charset="0"/>
                <a:cs typeface="Candara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381981" y="988708"/>
            <a:ext cx="4728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ndara" panose="020E0502030303020204" pitchFamily="34" charset="0"/>
                <a:cs typeface="Candara"/>
              </a:rPr>
              <a:t>Agenda 2030 (SDGs):</a:t>
            </a:r>
          </a:p>
          <a:p>
            <a:r>
              <a:rPr lang="en-US" sz="1600" dirty="0">
                <a:latin typeface="Candara" panose="020E0502030303020204" pitchFamily="34" charset="0"/>
                <a:cs typeface="Candara"/>
              </a:rPr>
              <a:t>Financing essential across infrastructure, innovation and inclusion 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1286" y="1177452"/>
            <a:ext cx="403542" cy="407153"/>
          </a:xfrm>
          <a:prstGeom prst="ellipse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5360725" y="4875019"/>
            <a:ext cx="1353204" cy="584775"/>
          </a:xfrm>
          <a:prstGeom prst="rect">
            <a:avLst/>
          </a:prstGeom>
          <a:noFill/>
          <a:scene3d>
            <a:camera prst="orthographicFront">
              <a:rot lat="18299991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ndara" panose="020E0502030303020204" pitchFamily="34" charset="0"/>
              </a:rPr>
              <a:t>2017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484338" y="2458787"/>
            <a:ext cx="1039574" cy="369332"/>
          </a:xfrm>
          <a:prstGeom prst="rect">
            <a:avLst/>
          </a:prstGeom>
          <a:noFill/>
          <a:scene3d>
            <a:camera prst="orthographicFront">
              <a:rot lat="18299991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2015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376180" y="225640"/>
            <a:ext cx="176781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</a:p>
          <a:p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4120987" y="4470556"/>
            <a:ext cx="810999" cy="1250846"/>
            <a:chOff x="3787313" y="3460778"/>
            <a:chExt cx="885059" cy="1250846"/>
          </a:xfrm>
          <a:scene3d>
            <a:camera prst="orthographicFront">
              <a:rot lat="0" lon="19199988" rev="0"/>
            </a:camera>
            <a:lightRig rig="threePt" dir="t"/>
          </a:scene3d>
        </p:grpSpPr>
        <p:sp>
          <p:nvSpPr>
            <p:cNvPr id="80" name="Rectangle 79"/>
            <p:cNvSpPr/>
            <p:nvPr/>
          </p:nvSpPr>
          <p:spPr>
            <a:xfrm>
              <a:off x="3787313" y="3518510"/>
              <a:ext cx="45719" cy="1193114"/>
            </a:xfrm>
            <a:prstGeom prst="rect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8000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anose="020E0502030303020204" pitchFamily="34" charset="0"/>
                <a:cs typeface="Candara"/>
              </a:endParaRPr>
            </a:p>
          </p:txBody>
        </p:sp>
        <p:sp>
          <p:nvSpPr>
            <p:cNvPr id="81" name="Punched Tape 80"/>
            <p:cNvSpPr/>
            <p:nvPr/>
          </p:nvSpPr>
          <p:spPr>
            <a:xfrm>
              <a:off x="3864276" y="3460778"/>
              <a:ext cx="808096" cy="635045"/>
            </a:xfrm>
            <a:prstGeom prst="flowChartPunchedTap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anose="020E0502030303020204" pitchFamily="34" charset="0"/>
                <a:cs typeface="Candar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475264" y="4880149"/>
            <a:ext cx="31722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latin typeface="Candara" panose="020E0502030303020204" pitchFamily="34" charset="0"/>
                <a:cs typeface="Candara"/>
              </a:rPr>
              <a:t>European Union: </a:t>
            </a:r>
            <a:r>
              <a:rPr lang="en-US" sz="1600" dirty="0">
                <a:latin typeface="Candara" panose="020E0502030303020204" pitchFamily="34" charset="0"/>
                <a:cs typeface="Candara"/>
              </a:rPr>
              <a:t>Sustainable Finance strategy, establishment of Expert Group</a:t>
            </a:r>
          </a:p>
        </p:txBody>
      </p:sp>
      <p:pic>
        <p:nvPicPr>
          <p:cNvPr id="82" name="Picture 2" descr="C:\Users\Olivier\Desktop\png\48\eu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4429" y="4605728"/>
            <a:ext cx="382705" cy="3827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Group 62"/>
          <p:cNvGrpSpPr/>
          <p:nvPr/>
        </p:nvGrpSpPr>
        <p:grpSpPr>
          <a:xfrm>
            <a:off x="6271399" y="4738863"/>
            <a:ext cx="885059" cy="1250846"/>
            <a:chOff x="3787313" y="3460778"/>
            <a:chExt cx="885059" cy="1250846"/>
          </a:xfrm>
          <a:scene3d>
            <a:camera prst="orthographicFront">
              <a:rot lat="0" lon="18539980" rev="0"/>
            </a:camera>
            <a:lightRig rig="threePt" dir="t"/>
          </a:scene3d>
        </p:grpSpPr>
        <p:sp>
          <p:nvSpPr>
            <p:cNvPr id="71" name="Rectangle 70"/>
            <p:cNvSpPr/>
            <p:nvPr/>
          </p:nvSpPr>
          <p:spPr>
            <a:xfrm>
              <a:off x="3787313" y="3518510"/>
              <a:ext cx="45719" cy="1193114"/>
            </a:xfrm>
            <a:prstGeom prst="rect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8000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anose="020E0502030303020204" pitchFamily="34" charset="0"/>
                <a:cs typeface="Candara"/>
              </a:endParaRPr>
            </a:p>
          </p:txBody>
        </p:sp>
        <p:sp>
          <p:nvSpPr>
            <p:cNvPr id="72" name="Punched Tape 71"/>
            <p:cNvSpPr/>
            <p:nvPr/>
          </p:nvSpPr>
          <p:spPr>
            <a:xfrm>
              <a:off x="3864276" y="3460778"/>
              <a:ext cx="808096" cy="635045"/>
            </a:xfrm>
            <a:prstGeom prst="flowChartPunchedTape">
              <a:avLst/>
            </a:prstGeom>
            <a:solidFill>
              <a:srgbClr val="FFFFFF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anose="020E0502030303020204" pitchFamily="34" charset="0"/>
                <a:cs typeface="Candara"/>
              </a:endParaRPr>
            </a:p>
          </p:txBody>
        </p:sp>
      </p:grpSp>
      <p:pic>
        <p:nvPicPr>
          <p:cNvPr id="73" name="Immagine 2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851" y="4876358"/>
            <a:ext cx="499400" cy="325722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4308864" y="5832274"/>
            <a:ext cx="3329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ndara" panose="020E0502030303020204" pitchFamily="34" charset="0"/>
                <a:cs typeface="Candara"/>
              </a:rPr>
              <a:t>G7 Italy 2017:</a:t>
            </a:r>
          </a:p>
          <a:p>
            <a:r>
              <a:rPr lang="en-US" sz="1600" dirty="0">
                <a:latin typeface="Candara" panose="020E0502030303020204" pitchFamily="34" charset="0"/>
                <a:cs typeface="Candara"/>
              </a:rPr>
              <a:t>Sustainable Finance – focus on Financial Centres &amp; SMEs</a:t>
            </a:r>
          </a:p>
        </p:txBody>
      </p:sp>
      <p:sp>
        <p:nvSpPr>
          <p:cNvPr id="65" name="Title 1"/>
          <p:cNvSpPr txBox="1">
            <a:spLocks/>
          </p:cNvSpPr>
          <p:nvPr/>
        </p:nvSpPr>
        <p:spPr bwMode="auto">
          <a:xfrm>
            <a:off x="268182" y="233363"/>
            <a:ext cx="5710246" cy="41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70C0"/>
                </a:solidFill>
                <a:latin typeface="Candara" charset="0"/>
              </a:rPr>
              <a:t>FINANCE: THE GROWING MOMENTUM</a:t>
            </a:r>
            <a:endParaRPr lang="en-US" altLang="en-US" i="1" dirty="0">
              <a:solidFill>
                <a:srgbClr val="0070C0"/>
              </a:solidFill>
              <a:latin typeface="Candara" charset="0"/>
            </a:endParaRPr>
          </a:p>
        </p:txBody>
      </p:sp>
      <p:pic>
        <p:nvPicPr>
          <p:cNvPr id="66" name="Picture 6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FD12EF2-9DC0-41BB-B62B-16CAD55A121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154" y="-604188"/>
            <a:ext cx="3982705" cy="2578367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CE55301F-C263-462C-97CB-6D653967CD4A}"/>
              </a:ext>
            </a:extLst>
          </p:cNvPr>
          <p:cNvSpPr txBox="1"/>
          <p:nvPr/>
        </p:nvSpPr>
        <p:spPr>
          <a:xfrm>
            <a:off x="7456113" y="5019694"/>
            <a:ext cx="1353204" cy="584775"/>
          </a:xfrm>
          <a:prstGeom prst="rect">
            <a:avLst/>
          </a:prstGeom>
          <a:noFill/>
          <a:scene3d>
            <a:camera prst="orthographicFront">
              <a:rot lat="18299991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ndara" panose="020E0502030303020204" pitchFamily="34" charset="0"/>
              </a:rPr>
              <a:t>2018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68B6E51-68FE-4A28-A209-C0F26558F992}"/>
              </a:ext>
            </a:extLst>
          </p:cNvPr>
          <p:cNvGrpSpPr/>
          <p:nvPr/>
        </p:nvGrpSpPr>
        <p:grpSpPr>
          <a:xfrm>
            <a:off x="8327785" y="4187309"/>
            <a:ext cx="810999" cy="1250846"/>
            <a:chOff x="3787313" y="3460778"/>
            <a:chExt cx="885059" cy="1250846"/>
          </a:xfrm>
          <a:scene3d>
            <a:camera prst="orthographicFront">
              <a:rot lat="0" lon="19199988" rev="0"/>
            </a:camera>
            <a:lightRig rig="threePt" dir="t"/>
          </a:scene3d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65CB21C-5A13-4A73-9EE0-7FBFDEA4AD7F}"/>
                </a:ext>
              </a:extLst>
            </p:cNvPr>
            <p:cNvSpPr/>
            <p:nvPr/>
          </p:nvSpPr>
          <p:spPr>
            <a:xfrm>
              <a:off x="3787313" y="3518510"/>
              <a:ext cx="45719" cy="1193114"/>
            </a:xfrm>
            <a:prstGeom prst="rect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8000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anose="020E0502030303020204" pitchFamily="34" charset="0"/>
                <a:cs typeface="Candara"/>
              </a:endParaRPr>
            </a:p>
          </p:txBody>
        </p:sp>
        <p:sp>
          <p:nvSpPr>
            <p:cNvPr id="75" name="Punched Tape 80">
              <a:extLst>
                <a:ext uri="{FF2B5EF4-FFF2-40B4-BE49-F238E27FC236}">
                  <a16:creationId xmlns:a16="http://schemas.microsoft.com/office/drawing/2014/main" id="{1AB4541C-6331-4ACB-8DBC-74A24D527271}"/>
                </a:ext>
              </a:extLst>
            </p:cNvPr>
            <p:cNvSpPr/>
            <p:nvPr/>
          </p:nvSpPr>
          <p:spPr>
            <a:xfrm>
              <a:off x="3864276" y="3460778"/>
              <a:ext cx="808096" cy="635045"/>
            </a:xfrm>
            <a:prstGeom prst="flowChartPunchedTap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anose="020E0502030303020204" pitchFamily="34" charset="0"/>
                <a:cs typeface="Candara"/>
              </a:endParaRPr>
            </a:p>
          </p:txBody>
        </p:sp>
      </p:grpSp>
      <p:pic>
        <p:nvPicPr>
          <p:cNvPr id="76" name="Picture 2" descr="C:\Users\Olivier\Desktop\png\48\eu.png">
            <a:extLst>
              <a:ext uri="{FF2B5EF4-FFF2-40B4-BE49-F238E27FC236}">
                <a16:creationId xmlns:a16="http://schemas.microsoft.com/office/drawing/2014/main" id="{3FE5D893-EE69-4217-947B-9EA5C86C7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4134" y="4318363"/>
            <a:ext cx="382705" cy="3827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B4C4EC79-46E9-48D6-B915-C93FBCFF1F56}"/>
              </a:ext>
            </a:extLst>
          </p:cNvPr>
          <p:cNvSpPr/>
          <p:nvPr/>
        </p:nvSpPr>
        <p:spPr>
          <a:xfrm>
            <a:off x="7238382" y="5789172"/>
            <a:ext cx="17505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latin typeface="Candara" panose="020E0502030303020204" pitchFamily="34" charset="0"/>
                <a:cs typeface="Candara"/>
              </a:rPr>
              <a:t>European Union: </a:t>
            </a:r>
          </a:p>
          <a:p>
            <a:pPr algn="r"/>
            <a:r>
              <a:rPr lang="en-US" sz="1600" dirty="0">
                <a:latin typeface="Candara" panose="020E0502030303020204" pitchFamily="34" charset="0"/>
                <a:cs typeface="Candara"/>
              </a:rPr>
              <a:t>HLEG final</a:t>
            </a:r>
          </a:p>
        </p:txBody>
      </p:sp>
    </p:spTree>
    <p:extLst>
      <p:ext uri="{BB962C8B-B14F-4D97-AF65-F5344CB8AC3E}">
        <p14:creationId xmlns:p14="http://schemas.microsoft.com/office/powerpoint/2010/main" val="1478620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 bwMode="auto">
          <a:xfrm>
            <a:off x="201614" y="205099"/>
            <a:ext cx="5663412" cy="41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70C0"/>
                </a:solidFill>
                <a:latin typeface="Candara" charset="0"/>
              </a:rPr>
              <a:t>FINANCIAL CENTRES ARE MOBILIZING</a:t>
            </a:r>
            <a:endParaRPr lang="en-US" altLang="en-US" i="1" dirty="0">
              <a:solidFill>
                <a:srgbClr val="0070C0"/>
              </a:solidFill>
              <a:latin typeface="Candara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6776" y="859599"/>
            <a:ext cx="8100623" cy="4675378"/>
            <a:chOff x="306776" y="859599"/>
            <a:chExt cx="8100623" cy="4731732"/>
          </a:xfrm>
        </p:grpSpPr>
        <p:grpSp>
          <p:nvGrpSpPr>
            <p:cNvPr id="4" name="Group 3"/>
            <p:cNvGrpSpPr/>
            <p:nvPr/>
          </p:nvGrpSpPr>
          <p:grpSpPr>
            <a:xfrm>
              <a:off x="1088190" y="859599"/>
              <a:ext cx="7319209" cy="4704409"/>
              <a:chOff x="1088190" y="859599"/>
              <a:chExt cx="7319209" cy="4919961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088190" y="859599"/>
                <a:ext cx="7319209" cy="700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Candara" charset="0"/>
                    <a:ea typeface="Candara" charset="0"/>
                    <a:cs typeface="Candara" charset="0"/>
                  </a:rPr>
                  <a:t>Canada – Toronto</a:t>
                </a:r>
              </a:p>
              <a:p>
                <a:r>
                  <a:rPr lang="en-US" dirty="0">
                    <a:latin typeface="Candara" charset="0"/>
                    <a:ea typeface="Candara" charset="0"/>
                    <a:cs typeface="Candara" charset="0"/>
                  </a:rPr>
                  <a:t>Green bond issuance, cleantech listings, provincial green funds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088190" y="1579801"/>
                <a:ext cx="7319209" cy="684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Candara" charset="0"/>
                    <a:ea typeface="Candara" charset="0"/>
                    <a:cs typeface="Candara" charset="0"/>
                  </a:rPr>
                  <a:t>France – Paris</a:t>
                </a:r>
              </a:p>
              <a:p>
                <a:r>
                  <a:rPr lang="en-US" dirty="0">
                    <a:latin typeface="Candara" charset="0"/>
                    <a:ea typeface="Candara" charset="0"/>
                    <a:cs typeface="Candara" charset="0"/>
                  </a:rPr>
                  <a:t>Paris Europlace. Finance for Tomorrow (2017)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088190" y="2282445"/>
                <a:ext cx="7319209" cy="700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Candara" charset="0"/>
                    <a:ea typeface="Candara" charset="0"/>
                    <a:cs typeface="Candara" charset="0"/>
                  </a:rPr>
                  <a:t>Germany – Frankfurt</a:t>
                </a:r>
              </a:p>
              <a:p>
                <a:r>
                  <a:rPr lang="en-US" dirty="0">
                    <a:latin typeface="Candara" charset="0"/>
                    <a:ea typeface="Candara" charset="0"/>
                    <a:cs typeface="Candara" charset="0"/>
                  </a:rPr>
                  <a:t>Deutsche Boerse. Accelerating Sustainable Finance Initiative (2017) 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088190" y="2999209"/>
                <a:ext cx="7319209" cy="700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Candara" charset="0"/>
                    <a:ea typeface="Candara" charset="0"/>
                    <a:cs typeface="Candara" charset="0"/>
                  </a:rPr>
                  <a:t>Italy – Milan</a:t>
                </a:r>
              </a:p>
              <a:p>
                <a:r>
                  <a:rPr lang="en-US" dirty="0">
                    <a:latin typeface="Candara" charset="0"/>
                    <a:ea typeface="Candara" charset="0"/>
                    <a:cs typeface="Candara" charset="0"/>
                  </a:rPr>
                  <a:t>Italian National Dialogue (2016), Financial Centre Working Group (2017) 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088190" y="3681122"/>
                <a:ext cx="7319209" cy="700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Candara" charset="0"/>
                    <a:ea typeface="Candara" charset="0"/>
                    <a:cs typeface="Candara" charset="0"/>
                  </a:rPr>
                  <a:t>Japan – Tokyo</a:t>
                </a:r>
              </a:p>
              <a:p>
                <a:r>
                  <a:rPr lang="en-US" dirty="0">
                    <a:latin typeface="Candara" charset="0"/>
                    <a:ea typeface="Candara" charset="0"/>
                    <a:cs typeface="Candara" charset="0"/>
                  </a:rPr>
                  <a:t>Global Finance City Initiative, Tokyo Green Bond planned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088190" y="4395440"/>
                <a:ext cx="7319209" cy="700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Candara" charset="0"/>
                    <a:ea typeface="Candara" charset="0"/>
                    <a:cs typeface="Candara" charset="0"/>
                  </a:rPr>
                  <a:t>UK – London</a:t>
                </a:r>
              </a:p>
              <a:p>
                <a:r>
                  <a:rPr lang="en-US" dirty="0">
                    <a:latin typeface="Candara" charset="0"/>
                    <a:ea typeface="Candara" charset="0"/>
                    <a:cs typeface="Candara" charset="0"/>
                  </a:rPr>
                  <a:t>City of London Corporation, Green Finance Initiative (2016)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088190" y="5095467"/>
                <a:ext cx="7319209" cy="684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Candara" charset="0"/>
                    <a:ea typeface="Candara" charset="0"/>
                    <a:cs typeface="Candara" charset="0"/>
                  </a:rPr>
                  <a:t>USA – New York </a:t>
                </a:r>
              </a:p>
              <a:p>
                <a:r>
                  <a:rPr lang="en-US" dirty="0">
                    <a:latin typeface="Candara" charset="0"/>
                    <a:ea typeface="Candara" charset="0"/>
                    <a:cs typeface="Candara" charset="0"/>
                  </a:rPr>
                  <a:t>State Green Bank, Wall Street – but no shared approach </a:t>
                </a:r>
              </a:p>
            </p:txBody>
          </p:sp>
        </p:grpSp>
        <p:grpSp>
          <p:nvGrpSpPr>
            <p:cNvPr id="46" name="Group 45"/>
            <p:cNvGrpSpPr>
              <a:grpSpLocks noChangeAspect="1"/>
            </p:cNvGrpSpPr>
            <p:nvPr/>
          </p:nvGrpSpPr>
          <p:grpSpPr>
            <a:xfrm>
              <a:off x="306776" y="877131"/>
              <a:ext cx="833751" cy="4714200"/>
              <a:chOff x="1232597" y="787782"/>
              <a:chExt cx="833751" cy="4725512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2597" y="4890435"/>
                <a:ext cx="830478" cy="622859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2597" y="3536383"/>
                <a:ext cx="830478" cy="622859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2597" y="2849233"/>
                <a:ext cx="830478" cy="622859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2597" y="1474933"/>
                <a:ext cx="830478" cy="622859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5870" y="2162083"/>
                <a:ext cx="830478" cy="622859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2597" y="787782"/>
                <a:ext cx="830479" cy="622860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4202" y="4223533"/>
                <a:ext cx="803480" cy="602611"/>
              </a:xfrm>
              <a:prstGeom prst="rect">
                <a:avLst/>
              </a:prstGeom>
            </p:spPr>
          </p:pic>
        </p:grpSp>
      </p:grpSp>
      <p:cxnSp>
        <p:nvCxnSpPr>
          <p:cNvPr id="7" name="Straight Connector 6"/>
          <p:cNvCxnSpPr/>
          <p:nvPr/>
        </p:nvCxnSpPr>
        <p:spPr>
          <a:xfrm>
            <a:off x="201613" y="5636304"/>
            <a:ext cx="8567633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8365477" y="742950"/>
            <a:ext cx="0" cy="4788425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8365477" y="5741235"/>
            <a:ext cx="0" cy="869427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 rot="16200000">
            <a:off x="7405842" y="3195043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ndara" charset="0"/>
                <a:ea typeface="Candara" charset="0"/>
                <a:cs typeface="Candara" charset="0"/>
              </a:rPr>
              <a:t>Action in G7 Countries</a:t>
            </a:r>
          </a:p>
        </p:txBody>
      </p:sp>
      <p:sp>
        <p:nvSpPr>
          <p:cNvPr id="67" name="TextBox 66"/>
          <p:cNvSpPr txBox="1"/>
          <p:nvPr/>
        </p:nvSpPr>
        <p:spPr>
          <a:xfrm rot="16200000">
            <a:off x="8263171" y="5958475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ndara" charset="0"/>
                <a:ea typeface="Candara" charset="0"/>
                <a:cs typeface="Candara" charset="0"/>
              </a:rPr>
              <a:t>RoW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744" y="5733253"/>
            <a:ext cx="827150" cy="62036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687" y="5733253"/>
            <a:ext cx="822199" cy="616650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3704352" y="5733253"/>
            <a:ext cx="2160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ndara" charset="0"/>
                <a:ea typeface="Candara" charset="0"/>
                <a:cs typeface="Candara" charset="0"/>
              </a:rPr>
              <a:t>Casablanca:</a:t>
            </a:r>
          </a:p>
          <a:p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CFCA tasked to develop as an African green finance </a:t>
            </a:r>
            <a:r>
              <a:rPr lang="en-US" sz="1400" dirty="0" err="1">
                <a:latin typeface="Candara" charset="0"/>
                <a:ea typeface="Candara" charset="0"/>
                <a:cs typeface="Candara" charset="0"/>
              </a:rPr>
              <a:t>centre</a:t>
            </a:r>
            <a:endParaRPr lang="en-US" sz="1400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453831" y="5733555"/>
            <a:ext cx="2003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ndara" charset="0"/>
                <a:ea typeface="Candara" charset="0"/>
                <a:cs typeface="Candara" charset="0"/>
              </a:rPr>
              <a:t>Hong Kong: </a:t>
            </a:r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Commitments to advance green finance and fintech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01367" y="5733253"/>
            <a:ext cx="22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ndara" charset="0"/>
                <a:ea typeface="Candara" charset="0"/>
                <a:cs typeface="Candara" charset="0"/>
              </a:rPr>
              <a:t>Ireland:</a:t>
            </a:r>
          </a:p>
          <a:p>
            <a:r>
              <a:rPr lang="en-US" sz="1400" dirty="0">
                <a:latin typeface="Candara" charset="0"/>
                <a:ea typeface="Candara" charset="0"/>
                <a:cs typeface="Candara" charset="0"/>
              </a:rPr>
              <a:t>SNI promoting Dublin as intl. green finance hub, under IFS 2020 Action Plan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31" y="5727682"/>
            <a:ext cx="827150" cy="62036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FD90B1F-28DC-421F-BF01-62DDFE751100}"/>
              </a:ext>
            </a:extLst>
          </p:cNvPr>
          <p:cNvSpPr/>
          <p:nvPr/>
        </p:nvSpPr>
        <p:spPr>
          <a:xfrm>
            <a:off x="77907" y="5609502"/>
            <a:ext cx="3169181" cy="12484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564093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0" name="Subtitle 1"/>
          <p:cNvSpPr>
            <a:spLocks noGrp="1"/>
          </p:cNvSpPr>
          <p:nvPr>
            <p:ph type="subTitle" idx="1"/>
          </p:nvPr>
        </p:nvSpPr>
        <p:spPr>
          <a:xfrm>
            <a:off x="885953" y="1699669"/>
            <a:ext cx="7372093" cy="2311317"/>
          </a:xfrm>
        </p:spPr>
        <p:txBody>
          <a:bodyPr>
            <a:normAutofit/>
          </a:bodyPr>
          <a:lstStyle/>
          <a:p>
            <a:endParaRPr lang="en-US" b="1" i="1" cap="small" dirty="0">
              <a:solidFill>
                <a:srgbClr val="000000"/>
              </a:solidFill>
              <a:latin typeface="Candara" charset="0"/>
              <a:ea typeface="ＭＳ Ｐゴシック" charset="0"/>
            </a:endParaRPr>
          </a:p>
          <a:p>
            <a:endParaRPr lang="en-US" b="1" i="1" cap="small" dirty="0">
              <a:solidFill>
                <a:srgbClr val="000000"/>
              </a:solidFill>
              <a:latin typeface="Candara" charset="0"/>
              <a:ea typeface="ＭＳ Ｐゴシック" charset="0"/>
            </a:endParaRPr>
          </a:p>
          <a:p>
            <a:pPr algn="ctr"/>
            <a:r>
              <a:rPr lang="en-GB" sz="4400" b="1" cap="small" dirty="0">
                <a:solidFill>
                  <a:srgbClr val="0070C0"/>
                </a:solidFill>
                <a:latin typeface="Candara" charset="0"/>
                <a:ea typeface="ＭＳ Ｐゴシック" charset="0"/>
              </a:rPr>
              <a:t>EUROPEAN UNION</a:t>
            </a:r>
            <a:endParaRPr lang="en-US" sz="4400" b="1" cap="small" dirty="0">
              <a:solidFill>
                <a:srgbClr val="0070C0"/>
              </a:solidFill>
              <a:latin typeface="Candara" charset="0"/>
              <a:ea typeface="ＭＳ Ｐゴシック" charset="0"/>
            </a:endParaRPr>
          </a:p>
        </p:txBody>
      </p:sp>
      <p:pic>
        <p:nvPicPr>
          <p:cNvPr id="28" name="Picture 2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3CCD4AD-DC5F-47A4-9F0F-989772415F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922" y="-95383"/>
            <a:ext cx="4972255" cy="303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05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7550</TotalTime>
  <Words>1114</Words>
  <Application>Microsoft Office PowerPoint</Application>
  <PresentationFormat>On-screen Show (4:3)</PresentationFormat>
  <Paragraphs>127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Candara</vt:lpstr>
      <vt:lpstr>Century Gothic</vt:lpstr>
      <vt:lpstr>Office Theme</vt:lpstr>
      <vt:lpstr>PowerPoint Presentation</vt:lpstr>
      <vt:lpstr>PowerPoint Presentation</vt:lpstr>
      <vt:lpstr>Green &amp; Sustainable Finance Defined</vt:lpstr>
      <vt:lpstr>Green &amp; Sustainable Finance: The Context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EU: HIGH-LEVEL EXPERT GROUP ON SUSTAINABLE FINANCE </vt:lpstr>
      <vt:lpstr>PowerPoint Presentation</vt:lpstr>
      <vt:lpstr>PowerPoint Presentation</vt:lpstr>
      <vt:lpstr>PowerPoint Presentation</vt:lpstr>
      <vt:lpstr>Irish commercial sector examples </vt:lpstr>
      <vt:lpstr>PowerPoint Presentation</vt:lpstr>
      <vt:lpstr>PowerPoint Presentation</vt:lpstr>
    </vt:vector>
  </TitlesOfParts>
  <Company>United Nations Office at Geneva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FINANCIAL SYSTEM WE NEED Aligning the Financial System with Sustainable Development</dc:title>
  <dc:creator>ICTS-DK7</dc:creator>
  <cp:lastModifiedBy>Stephen Nolan</cp:lastModifiedBy>
  <cp:revision>352</cp:revision>
  <cp:lastPrinted>2018-02-05T15:29:47Z</cp:lastPrinted>
  <dcterms:created xsi:type="dcterms:W3CDTF">2016-05-03T15:35:09Z</dcterms:created>
  <dcterms:modified xsi:type="dcterms:W3CDTF">2018-02-06T08:47:08Z</dcterms:modified>
</cp:coreProperties>
</file>